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331" r:id="rId2"/>
    <p:sldId id="259" r:id="rId3"/>
    <p:sldId id="333" r:id="rId4"/>
    <p:sldId id="334" r:id="rId5"/>
    <p:sldId id="260" r:id="rId6"/>
    <p:sldId id="335" r:id="rId7"/>
    <p:sldId id="336" r:id="rId8"/>
    <p:sldId id="366" r:id="rId9"/>
    <p:sldId id="367" r:id="rId10"/>
    <p:sldId id="337" r:id="rId11"/>
    <p:sldId id="338" r:id="rId12"/>
    <p:sldId id="368" r:id="rId13"/>
    <p:sldId id="339" r:id="rId14"/>
    <p:sldId id="340" r:id="rId15"/>
    <p:sldId id="353" r:id="rId16"/>
    <p:sldId id="354" r:id="rId17"/>
    <p:sldId id="355" r:id="rId18"/>
    <p:sldId id="341" r:id="rId19"/>
    <p:sldId id="356" r:id="rId20"/>
    <p:sldId id="342" r:id="rId21"/>
    <p:sldId id="343" r:id="rId22"/>
    <p:sldId id="344" r:id="rId23"/>
    <p:sldId id="345" r:id="rId24"/>
    <p:sldId id="346" r:id="rId25"/>
    <p:sldId id="347" r:id="rId26"/>
    <p:sldId id="348" r:id="rId27"/>
    <p:sldId id="349" r:id="rId28"/>
    <p:sldId id="350" r:id="rId29"/>
    <p:sldId id="357" r:id="rId30"/>
    <p:sldId id="358" r:id="rId31"/>
    <p:sldId id="359" r:id="rId32"/>
    <p:sldId id="360" r:id="rId33"/>
    <p:sldId id="351" r:id="rId34"/>
    <p:sldId id="352" r:id="rId35"/>
    <p:sldId id="361" r:id="rId36"/>
    <p:sldId id="362" r:id="rId37"/>
    <p:sldId id="363" r:id="rId38"/>
    <p:sldId id="364" r:id="rId39"/>
    <p:sldId id="257" r:id="rId40"/>
    <p:sldId id="365" r:id="rId41"/>
    <p:sldId id="258" r:id="rId42"/>
    <p:sldId id="261" r:id="rId43"/>
    <p:sldId id="262" r:id="rId44"/>
    <p:sldId id="263" r:id="rId45"/>
    <p:sldId id="264" r:id="rId46"/>
    <p:sldId id="265" r:id="rId47"/>
    <p:sldId id="266" r:id="rId48"/>
    <p:sldId id="267" r:id="rId49"/>
    <p:sldId id="268" r:id="rId50"/>
    <p:sldId id="269" r:id="rId51"/>
    <p:sldId id="270" r:id="rId52"/>
    <p:sldId id="271" r:id="rId53"/>
    <p:sldId id="272" r:id="rId54"/>
    <p:sldId id="273" r:id="rId55"/>
    <p:sldId id="274" r:id="rId56"/>
    <p:sldId id="275" r:id="rId57"/>
    <p:sldId id="276" r:id="rId58"/>
    <p:sldId id="277" r:id="rId59"/>
    <p:sldId id="278" r:id="rId60"/>
    <p:sldId id="279" r:id="rId61"/>
    <p:sldId id="280" r:id="rId62"/>
    <p:sldId id="281" r:id="rId63"/>
    <p:sldId id="282" r:id="rId64"/>
    <p:sldId id="283" r:id="rId65"/>
    <p:sldId id="284" r:id="rId66"/>
    <p:sldId id="285" r:id="rId67"/>
    <p:sldId id="286" r:id="rId68"/>
    <p:sldId id="287" r:id="rId69"/>
    <p:sldId id="288" r:id="rId70"/>
    <p:sldId id="290" r:id="rId71"/>
    <p:sldId id="291" r:id="rId72"/>
    <p:sldId id="292" r:id="rId73"/>
    <p:sldId id="293" r:id="rId74"/>
    <p:sldId id="295" r:id="rId75"/>
    <p:sldId id="296" r:id="rId76"/>
    <p:sldId id="297" r:id="rId77"/>
    <p:sldId id="300" r:id="rId78"/>
    <p:sldId id="301" r:id="rId79"/>
    <p:sldId id="298" r:id="rId80"/>
    <p:sldId id="302" r:id="rId81"/>
    <p:sldId id="304" r:id="rId82"/>
    <p:sldId id="305" r:id="rId83"/>
    <p:sldId id="307" r:id="rId84"/>
    <p:sldId id="308" r:id="rId85"/>
    <p:sldId id="309" r:id="rId86"/>
    <p:sldId id="310" r:id="rId87"/>
    <p:sldId id="311" r:id="rId88"/>
    <p:sldId id="312" r:id="rId89"/>
    <p:sldId id="313" r:id="rId90"/>
    <p:sldId id="314" r:id="rId91"/>
    <p:sldId id="315" r:id="rId92"/>
    <p:sldId id="306" r:id="rId93"/>
    <p:sldId id="316" r:id="rId94"/>
    <p:sldId id="317" r:id="rId95"/>
    <p:sldId id="318" r:id="rId96"/>
    <p:sldId id="319" r:id="rId97"/>
    <p:sldId id="320" r:id="rId98"/>
    <p:sldId id="321" r:id="rId99"/>
    <p:sldId id="323" r:id="rId100"/>
    <p:sldId id="322" r:id="rId101"/>
    <p:sldId id="325" r:id="rId102"/>
    <p:sldId id="326" r:id="rId103"/>
    <p:sldId id="327" r:id="rId104"/>
    <p:sldId id="328" r:id="rId105"/>
    <p:sldId id="329" r:id="rId106"/>
    <p:sldId id="330" r:id="rId10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06" autoAdjust="0"/>
    <p:restoredTop sz="82531" autoAdjust="0"/>
  </p:normalViewPr>
  <p:slideViewPr>
    <p:cSldViewPr>
      <p:cViewPr varScale="1">
        <p:scale>
          <a:sx n="61" d="100"/>
          <a:sy n="61" d="100"/>
        </p:scale>
        <p:origin x="660"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9CD296E-85FC-464C-9099-33ADBC54001C}" type="datetimeFigureOut">
              <a:rPr lang="en-US" smtClean="0"/>
              <a:t>9/26/2022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3428181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CD296E-85FC-464C-9099-33ADBC54001C}" type="datetimeFigureOut">
              <a:rPr lang="en-US" smtClean="0"/>
              <a:t>9/26/2022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2114936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CD296E-85FC-464C-9099-33ADBC54001C}" type="datetimeFigureOut">
              <a:rPr lang="en-US" smtClean="0"/>
              <a:t>9/26/2022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1558950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CD296E-85FC-464C-9099-33ADBC54001C}" type="datetimeFigureOut">
              <a:rPr lang="en-US" smtClean="0"/>
              <a:t>9/26/2022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2078482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9CD296E-85FC-464C-9099-33ADBC54001C}" type="datetimeFigureOut">
              <a:rPr lang="en-US" smtClean="0"/>
              <a:t>9/26/2022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3204238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9CD296E-85FC-464C-9099-33ADBC54001C}" type="datetimeFigureOut">
              <a:rPr lang="en-US" smtClean="0"/>
              <a:t>9/26/2022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42177393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9CD296E-85FC-464C-9099-33ADBC54001C}" type="datetimeFigureOut">
              <a:rPr lang="en-US" smtClean="0"/>
              <a:t>9/26/2022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3978760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9CD296E-85FC-464C-9099-33ADBC54001C}" type="datetimeFigureOut">
              <a:rPr lang="en-US" smtClean="0"/>
              <a:t>9/26/2022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320813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CD296E-85FC-464C-9099-33ADBC54001C}" type="datetimeFigureOut">
              <a:rPr lang="en-US" smtClean="0"/>
              <a:t>9/26/2022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3526754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59CD296E-85FC-464C-9099-33ADBC54001C}" type="datetimeFigureOut">
              <a:rPr lang="en-US" smtClean="0"/>
              <a:t>9/26/2022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786749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59CD296E-85FC-464C-9099-33ADBC54001C}" type="datetimeFigureOut">
              <a:rPr lang="en-US" smtClean="0"/>
              <a:t>9/26/2022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2883C6-B966-490D-9F64-E25E724E9C20}" type="slidenum">
              <a:rPr lang="en-US" smtClean="0"/>
              <a:t>‹#›</a:t>
            </a:fld>
            <a:endParaRPr lang="en-US"/>
          </a:p>
        </p:txBody>
      </p:sp>
    </p:spTree>
    <p:extLst>
      <p:ext uri="{BB962C8B-B14F-4D97-AF65-F5344CB8AC3E}">
        <p14:creationId xmlns:p14="http://schemas.microsoft.com/office/powerpoint/2010/main" val="1615737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9CD296E-85FC-464C-9099-33ADBC54001C}" type="datetimeFigureOut">
              <a:rPr lang="en-US" smtClean="0"/>
              <a:t>9/26/2022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A2883C6-B966-490D-9F64-E25E724E9C20}" type="slidenum">
              <a:rPr lang="en-US" smtClean="0"/>
              <a:t>‹#›</a:t>
            </a:fld>
            <a:endParaRPr lang="en-US"/>
          </a:p>
        </p:txBody>
      </p:sp>
    </p:spTree>
    <p:extLst>
      <p:ext uri="{BB962C8B-B14F-4D97-AF65-F5344CB8AC3E}">
        <p14:creationId xmlns:p14="http://schemas.microsoft.com/office/powerpoint/2010/main" val="159912623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monkeylearn.com/blog/classification-algorithm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s://www.simplilearn.com/tutorials/statistics-tutorial/conditional-probability"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hyperlink" Target="https://www.javatpoint.com/k-means-clustering-algorithm-in-machine-learning"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0206C-A895-65D2-FD95-E044A3682906}"/>
              </a:ext>
            </a:extLst>
          </p:cNvPr>
          <p:cNvSpPr>
            <a:spLocks noGrp="1"/>
          </p:cNvSpPr>
          <p:nvPr>
            <p:ph type="ctrTitle"/>
          </p:nvPr>
        </p:nvSpPr>
        <p:spPr>
          <a:xfrm>
            <a:off x="1295399" y="228601"/>
            <a:ext cx="6858000" cy="1600199"/>
          </a:xfrm>
        </p:spPr>
        <p:txBody>
          <a:bodyPr>
            <a:normAutofit/>
          </a:bodyPr>
          <a:lstStyle/>
          <a:p>
            <a:r>
              <a:rPr lang="en-US" dirty="0" smtClean="0"/>
              <a:t>Module </a:t>
            </a:r>
            <a:r>
              <a:rPr lang="en-US" dirty="0"/>
              <a:t>5</a:t>
            </a:r>
            <a:r>
              <a:rPr lang="en-US" dirty="0" smtClean="0"/>
              <a:t>:</a:t>
            </a:r>
            <a:br>
              <a:rPr lang="en-US" dirty="0" smtClean="0"/>
            </a:br>
            <a:r>
              <a:rPr lang="en-US" dirty="0" smtClean="0"/>
              <a:t>MACHINE </a:t>
            </a:r>
            <a:r>
              <a:rPr lang="en-US" dirty="0"/>
              <a:t>LEARNING</a:t>
            </a:r>
            <a:endParaRPr lang="en-IN" dirty="0"/>
          </a:p>
        </p:txBody>
      </p:sp>
      <p:pic>
        <p:nvPicPr>
          <p:cNvPr id="6" name="Picture 5" descr="&lt;strong&gt;Deep&lt;/strong&gt; &lt;strong&gt;Learning&lt;/strong&gt; &lt;strong&gt;Vs&lt;/strong&gt; &lt;strong&gt;Machine&lt;/strong&gt; &lt;strong&gt;Learning&lt;/strong&gt;: What's the Difference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6122" y="1828800"/>
            <a:ext cx="4976553" cy="4817681"/>
          </a:xfrm>
          <a:prstGeom prst="rect">
            <a:avLst/>
          </a:prstGeom>
        </p:spPr>
      </p:pic>
    </p:spTree>
    <p:extLst>
      <p:ext uri="{BB962C8B-B14F-4D97-AF65-F5344CB8AC3E}">
        <p14:creationId xmlns:p14="http://schemas.microsoft.com/office/powerpoint/2010/main" val="8183512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ED6D1-B8FD-78E3-529F-BAC99FA42EA9}"/>
              </a:ext>
            </a:extLst>
          </p:cNvPr>
          <p:cNvSpPr>
            <a:spLocks noGrp="1"/>
          </p:cNvSpPr>
          <p:nvPr>
            <p:ph type="title"/>
          </p:nvPr>
        </p:nvSpPr>
        <p:spPr/>
        <p:txBody>
          <a:bodyPr/>
          <a:lstStyle/>
          <a:p>
            <a:r>
              <a:rPr lang="en-IN" dirty="0"/>
              <a:t>Working of Supervised learning</a:t>
            </a:r>
          </a:p>
        </p:txBody>
      </p:sp>
      <p:pic>
        <p:nvPicPr>
          <p:cNvPr id="5" name="Content Placeholder 4">
            <a:extLst>
              <a:ext uri="{FF2B5EF4-FFF2-40B4-BE49-F238E27FC236}">
                <a16:creationId xmlns:a16="http://schemas.microsoft.com/office/drawing/2014/main" id="{C273C424-8E0F-3533-71C9-83E7C292F7A1}"/>
              </a:ext>
            </a:extLst>
          </p:cNvPr>
          <p:cNvPicPr>
            <a:picLocks noGrp="1" noChangeAspect="1"/>
          </p:cNvPicPr>
          <p:nvPr>
            <p:ph idx="1"/>
          </p:nvPr>
        </p:nvPicPr>
        <p:blipFill>
          <a:blip r:embed="rId2"/>
          <a:stretch>
            <a:fillRect/>
          </a:stretch>
        </p:blipFill>
        <p:spPr>
          <a:xfrm>
            <a:off x="1357605" y="2452785"/>
            <a:ext cx="6550089" cy="2617237"/>
          </a:xfrm>
        </p:spPr>
      </p:pic>
    </p:spTree>
    <p:extLst>
      <p:ext uri="{BB962C8B-B14F-4D97-AF65-F5344CB8AC3E}">
        <p14:creationId xmlns:p14="http://schemas.microsoft.com/office/powerpoint/2010/main" val="39400723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A14CB-0414-A0F2-A196-278B1DC29BED}"/>
              </a:ext>
            </a:extLst>
          </p:cNvPr>
          <p:cNvSpPr>
            <a:spLocks noGrp="1"/>
          </p:cNvSpPr>
          <p:nvPr>
            <p:ph type="title"/>
          </p:nvPr>
        </p:nvSpPr>
        <p:spPr/>
        <p:txBody>
          <a:bodyPr/>
          <a:lstStyle/>
          <a:p>
            <a:r>
              <a:rPr lang="en-IN" dirty="0"/>
              <a:t>Assignment 5 n 6</a:t>
            </a:r>
          </a:p>
        </p:txBody>
      </p:sp>
      <p:sp>
        <p:nvSpPr>
          <p:cNvPr id="3" name="Content Placeholder 2">
            <a:extLst>
              <a:ext uri="{FF2B5EF4-FFF2-40B4-BE49-F238E27FC236}">
                <a16:creationId xmlns:a16="http://schemas.microsoft.com/office/drawing/2014/main" id="{7E46E8B2-806A-374F-AA1B-C56E04D25035}"/>
              </a:ext>
            </a:extLst>
          </p:cNvPr>
          <p:cNvSpPr>
            <a:spLocks noGrp="1"/>
          </p:cNvSpPr>
          <p:nvPr>
            <p:ph idx="1"/>
          </p:nvPr>
        </p:nvSpPr>
        <p:spPr/>
        <p:txBody>
          <a:bodyPr/>
          <a:lstStyle/>
          <a:p>
            <a:r>
              <a:rPr lang="en-IN" dirty="0"/>
              <a:t>Difference between supervised and unsupervised</a:t>
            </a:r>
          </a:p>
          <a:p>
            <a:r>
              <a:rPr lang="en-IN" dirty="0"/>
              <a:t>Real world applications of k means</a:t>
            </a:r>
          </a:p>
        </p:txBody>
      </p:sp>
    </p:spTree>
    <p:extLst>
      <p:ext uri="{BB962C8B-B14F-4D97-AF65-F5344CB8AC3E}">
        <p14:creationId xmlns:p14="http://schemas.microsoft.com/office/powerpoint/2010/main" val="15041275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EE75A-470C-BE88-3A67-577D9A542507}"/>
              </a:ext>
            </a:extLst>
          </p:cNvPr>
          <p:cNvSpPr>
            <a:spLocks noGrp="1"/>
          </p:cNvSpPr>
          <p:nvPr>
            <p:ph type="title"/>
          </p:nvPr>
        </p:nvSpPr>
        <p:spPr>
          <a:xfrm>
            <a:off x="457200" y="274638"/>
            <a:ext cx="8229600" cy="106362"/>
          </a:xfrm>
        </p:spPr>
        <p:txBody>
          <a:bodyPr>
            <a:normAutofit fontScale="90000"/>
          </a:bodyPr>
          <a:lstStyle/>
          <a:p>
            <a:r>
              <a:rPr lang="en-IN" dirty="0"/>
              <a:t>Reinforcement learning</a:t>
            </a:r>
          </a:p>
        </p:txBody>
      </p:sp>
      <p:sp>
        <p:nvSpPr>
          <p:cNvPr id="3" name="Content Placeholder 2">
            <a:extLst>
              <a:ext uri="{FF2B5EF4-FFF2-40B4-BE49-F238E27FC236}">
                <a16:creationId xmlns:a16="http://schemas.microsoft.com/office/drawing/2014/main" id="{A2EE13A4-C2D9-A886-F7E8-04424A98E705}"/>
              </a:ext>
            </a:extLst>
          </p:cNvPr>
          <p:cNvSpPr>
            <a:spLocks noGrp="1"/>
          </p:cNvSpPr>
          <p:nvPr>
            <p:ph idx="1"/>
          </p:nvPr>
        </p:nvSpPr>
        <p:spPr>
          <a:xfrm>
            <a:off x="457200" y="685800"/>
            <a:ext cx="8229600" cy="5440363"/>
          </a:xfrm>
        </p:spPr>
        <p:txBody>
          <a:bodyPr>
            <a:normAutofit/>
          </a:bodyPr>
          <a:lstStyle/>
          <a:p>
            <a:pPr algn="just">
              <a:buFont typeface="Arial" panose="020B0604020202020204" pitchFamily="34" charset="0"/>
              <a:buChar char="•"/>
            </a:pPr>
            <a:r>
              <a:rPr lang="en-US" dirty="0">
                <a:solidFill>
                  <a:srgbClr val="000000"/>
                </a:solidFill>
                <a:latin typeface="inter-regular"/>
              </a:rPr>
              <a:t>R</a:t>
            </a:r>
            <a:r>
              <a:rPr lang="en-US" b="0" i="0" dirty="0">
                <a:solidFill>
                  <a:srgbClr val="000000"/>
                </a:solidFill>
                <a:effectLst/>
                <a:latin typeface="inter-regular"/>
              </a:rPr>
              <a:t>einforcement Learning is a feedback-based Machine learning technique in which an agent learns to behave in an environment by performing the actions and seeing the results of actions. For each good action, the agent gets positive feedback, and for each bad action, the agent gets negative feedback or penalty.</a:t>
            </a:r>
          </a:p>
          <a:p>
            <a:pPr algn="just">
              <a:buFont typeface="Arial" panose="020B0604020202020204" pitchFamily="34" charset="0"/>
              <a:buChar char="•"/>
            </a:pPr>
            <a:r>
              <a:rPr lang="en-US" b="0" i="0" dirty="0">
                <a:solidFill>
                  <a:srgbClr val="000000"/>
                </a:solidFill>
                <a:effectLst/>
                <a:latin typeface="inter-regular"/>
              </a:rPr>
              <a:t>In Reinforcement Learning, the agent learns automatically using feedbacks without any labeled data</a:t>
            </a:r>
          </a:p>
          <a:p>
            <a:r>
              <a:rPr lang="en-US" b="0" i="0" dirty="0">
                <a:solidFill>
                  <a:srgbClr val="000000"/>
                </a:solidFill>
                <a:effectLst/>
                <a:latin typeface="inter-regular"/>
              </a:rPr>
              <a:t>RL solves a specific type of problem where decision making is sequential, and the goal is long-term, such as </a:t>
            </a:r>
            <a:r>
              <a:rPr lang="en-US" b="1" i="0" dirty="0">
                <a:solidFill>
                  <a:srgbClr val="000000"/>
                </a:solidFill>
                <a:effectLst/>
                <a:latin typeface="inter-bold"/>
              </a:rPr>
              <a:t>game-playing, robotics</a:t>
            </a:r>
            <a:r>
              <a:rPr lang="en-US" b="0" i="0" dirty="0">
                <a:solidFill>
                  <a:srgbClr val="000000"/>
                </a:solidFill>
                <a:effectLst/>
                <a:latin typeface="inter-regular"/>
              </a:rPr>
              <a:t>, </a:t>
            </a:r>
            <a:r>
              <a:rPr lang="en-US" b="0" i="0" dirty="0" err="1">
                <a:solidFill>
                  <a:srgbClr val="000000"/>
                </a:solidFill>
                <a:effectLst/>
                <a:latin typeface="inter-regular"/>
              </a:rPr>
              <a:t>etc</a:t>
            </a:r>
            <a:endParaRPr lang="en-US" b="0" i="0" dirty="0">
              <a:solidFill>
                <a:srgbClr val="000000"/>
              </a:solidFill>
              <a:effectLst/>
              <a:latin typeface="inter-regular"/>
            </a:endParaRPr>
          </a:p>
          <a:p>
            <a:r>
              <a:rPr lang="en-US" b="1" i="1" dirty="0">
                <a:solidFill>
                  <a:srgbClr val="000000"/>
                </a:solidFill>
                <a:effectLst/>
                <a:latin typeface="inter-bold"/>
              </a:rPr>
              <a:t>"Reinforcement learning is a type of machine learning method where an intelligent agent (computer program) interacts with the environment and learns to act within that."</a:t>
            </a:r>
            <a:r>
              <a:rPr lang="en-US" b="0" i="0" dirty="0">
                <a:solidFill>
                  <a:srgbClr val="000000"/>
                </a:solidFill>
                <a:effectLst/>
                <a:latin typeface="inter-regular"/>
              </a:rPr>
              <a:t>.</a:t>
            </a:r>
          </a:p>
          <a:p>
            <a:endParaRPr lang="en-IN" dirty="0"/>
          </a:p>
        </p:txBody>
      </p:sp>
    </p:spTree>
    <p:extLst>
      <p:ext uri="{BB962C8B-B14F-4D97-AF65-F5344CB8AC3E}">
        <p14:creationId xmlns:p14="http://schemas.microsoft.com/office/powerpoint/2010/main" val="31500751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9F5F-D748-EFE6-63D4-D91BDD5F634B}"/>
              </a:ext>
            </a:extLst>
          </p:cNvPr>
          <p:cNvSpPr>
            <a:spLocks noGrp="1"/>
          </p:cNvSpPr>
          <p:nvPr>
            <p:ph type="title"/>
          </p:nvPr>
        </p:nvSpPr>
        <p:spPr/>
        <p:txBody>
          <a:bodyPr/>
          <a:lstStyle/>
          <a:p>
            <a:r>
              <a:rPr lang="en-IN" dirty="0"/>
              <a:t>Example of RL</a:t>
            </a:r>
          </a:p>
        </p:txBody>
      </p:sp>
      <p:sp>
        <p:nvSpPr>
          <p:cNvPr id="3" name="Content Placeholder 2">
            <a:extLst>
              <a:ext uri="{FF2B5EF4-FFF2-40B4-BE49-F238E27FC236}">
                <a16:creationId xmlns:a16="http://schemas.microsoft.com/office/drawing/2014/main" id="{518EF8A7-CDB6-7D5B-77D0-DA1C35C161D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265F521-A923-5084-B9D3-86345728F582}"/>
              </a:ext>
            </a:extLst>
          </p:cNvPr>
          <p:cNvPicPr>
            <a:picLocks noChangeAspect="1"/>
          </p:cNvPicPr>
          <p:nvPr/>
        </p:nvPicPr>
        <p:blipFill>
          <a:blip r:embed="rId2"/>
          <a:stretch>
            <a:fillRect/>
          </a:stretch>
        </p:blipFill>
        <p:spPr>
          <a:xfrm>
            <a:off x="838200" y="1436197"/>
            <a:ext cx="7467600" cy="4964603"/>
          </a:xfrm>
          <a:prstGeom prst="rect">
            <a:avLst/>
          </a:prstGeom>
        </p:spPr>
      </p:pic>
    </p:spTree>
    <p:extLst>
      <p:ext uri="{BB962C8B-B14F-4D97-AF65-F5344CB8AC3E}">
        <p14:creationId xmlns:p14="http://schemas.microsoft.com/office/powerpoint/2010/main" val="248977757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5EA7C-4B45-0FBA-A883-14D67886A13C}"/>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E38C742F-96F7-4701-1EA0-1242CDC1DAAA}"/>
              </a:ext>
            </a:extLst>
          </p:cNvPr>
          <p:cNvSpPr>
            <a:spLocks noGrp="1"/>
          </p:cNvSpPr>
          <p:nvPr>
            <p:ph idx="1"/>
          </p:nvPr>
        </p:nvSpPr>
        <p:spPr/>
        <p:txBody>
          <a:bodyPr/>
          <a:lstStyle/>
          <a:p>
            <a:pPr marL="0" indent="0">
              <a:buNone/>
            </a:pPr>
            <a:endParaRPr lang="en-IN" dirty="0"/>
          </a:p>
        </p:txBody>
      </p:sp>
      <p:sp>
        <p:nvSpPr>
          <p:cNvPr id="5" name="TextBox 4">
            <a:extLst>
              <a:ext uri="{FF2B5EF4-FFF2-40B4-BE49-F238E27FC236}">
                <a16:creationId xmlns:a16="http://schemas.microsoft.com/office/drawing/2014/main" id="{40F55ED8-E483-3362-6328-E27BEDC55D8E}"/>
              </a:ext>
            </a:extLst>
          </p:cNvPr>
          <p:cNvSpPr txBox="1"/>
          <p:nvPr/>
        </p:nvSpPr>
        <p:spPr>
          <a:xfrm>
            <a:off x="609600" y="2155021"/>
            <a:ext cx="7696200" cy="4401205"/>
          </a:xfrm>
          <a:prstGeom prst="rect">
            <a:avLst/>
          </a:prstGeom>
          <a:noFill/>
        </p:spPr>
        <p:txBody>
          <a:bodyPr wrap="square">
            <a:spAutoFit/>
          </a:bodyPr>
          <a:lstStyle/>
          <a:p>
            <a:pPr algn="just">
              <a:buFont typeface="Arial" panose="020B0604020202020204" pitchFamily="34" charset="0"/>
              <a:buChar char="•"/>
            </a:pPr>
            <a:r>
              <a:rPr lang="en-US" sz="2000" b="1" i="0" dirty="0">
                <a:solidFill>
                  <a:srgbClr val="000000"/>
                </a:solidFill>
                <a:effectLst/>
                <a:latin typeface="inter-bold"/>
              </a:rPr>
              <a:t>Example:</a:t>
            </a:r>
            <a:r>
              <a:rPr lang="en-US" sz="2000" b="0" i="0" dirty="0">
                <a:solidFill>
                  <a:srgbClr val="000000"/>
                </a:solidFill>
                <a:effectLst/>
                <a:latin typeface="inter-regular"/>
              </a:rPr>
              <a:t> Suppose there is an AI agent present within a maze environment, and his goal is to find the diamond. The agent interacts with the environment by performing some actions, and based on those actions, the state of the agent gets changed, and it also receives a reward or penalty as feedback.</a:t>
            </a:r>
          </a:p>
          <a:p>
            <a:pPr algn="just">
              <a:buFont typeface="Arial" panose="020B0604020202020204" pitchFamily="34" charset="0"/>
              <a:buChar char="•"/>
            </a:pPr>
            <a:r>
              <a:rPr lang="en-US" sz="2000" b="0" i="0" dirty="0">
                <a:solidFill>
                  <a:srgbClr val="000000"/>
                </a:solidFill>
                <a:effectLst/>
                <a:latin typeface="inter-regular"/>
              </a:rPr>
              <a:t>The agent continues doing these three things (</a:t>
            </a:r>
            <a:r>
              <a:rPr lang="en-US" sz="2000" b="1" i="0" dirty="0">
                <a:solidFill>
                  <a:srgbClr val="000000"/>
                </a:solidFill>
                <a:effectLst/>
                <a:latin typeface="inter-bold"/>
              </a:rPr>
              <a:t>take action, change state/remain in the same state, and get feedback</a:t>
            </a:r>
            <a:r>
              <a:rPr lang="en-US" sz="2000" b="0" i="0" dirty="0">
                <a:solidFill>
                  <a:srgbClr val="000000"/>
                </a:solidFill>
                <a:effectLst/>
                <a:latin typeface="inter-regular"/>
              </a:rPr>
              <a:t>), and by doing these actions, he learns and explores the environment.</a:t>
            </a:r>
          </a:p>
          <a:p>
            <a:pPr algn="just">
              <a:buFont typeface="Arial" panose="020B0604020202020204" pitchFamily="34" charset="0"/>
              <a:buChar char="•"/>
            </a:pPr>
            <a:r>
              <a:rPr lang="en-US" sz="2000" b="0" i="0" dirty="0">
                <a:solidFill>
                  <a:srgbClr val="000000"/>
                </a:solidFill>
                <a:effectLst/>
                <a:latin typeface="inter-regular"/>
              </a:rPr>
              <a:t>The agent learns that what actions lead to positive feedback or rewards and what actions lead to negative feedback penalty. As a positive reward, the agent gets a positive point, and as a penalty, it gets a negative point.</a:t>
            </a:r>
          </a:p>
          <a:p>
            <a:r>
              <a:rPr lang="en-US" sz="2000" dirty="0"/>
              <a:t/>
            </a:r>
            <a:br>
              <a:rPr lang="en-US" sz="2000" dirty="0"/>
            </a:br>
            <a:endParaRPr lang="en-IN" sz="2000" dirty="0"/>
          </a:p>
        </p:txBody>
      </p:sp>
    </p:spTree>
    <p:extLst>
      <p:ext uri="{BB962C8B-B14F-4D97-AF65-F5344CB8AC3E}">
        <p14:creationId xmlns:p14="http://schemas.microsoft.com/office/powerpoint/2010/main" val="18348705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D5B7A-2A4F-2097-7EC7-2EBDE4579A8F}"/>
              </a:ext>
            </a:extLst>
          </p:cNvPr>
          <p:cNvSpPr>
            <a:spLocks noGrp="1"/>
          </p:cNvSpPr>
          <p:nvPr>
            <p:ph type="title"/>
          </p:nvPr>
        </p:nvSpPr>
        <p:spPr>
          <a:xfrm>
            <a:off x="457200" y="990600"/>
            <a:ext cx="8229600" cy="427038"/>
          </a:xfrm>
        </p:spPr>
        <p:txBody>
          <a:bodyPr>
            <a:normAutofit fontScale="90000"/>
          </a:bodyPr>
          <a:lstStyle/>
          <a:p>
            <a:r>
              <a:rPr lang="en-US" b="0" i="0" dirty="0">
                <a:solidFill>
                  <a:srgbClr val="610B38"/>
                </a:solidFill>
                <a:effectLst/>
                <a:latin typeface="erdana"/>
              </a:rPr>
              <a:t>Key Features of Reinforcement Learning</a:t>
            </a:r>
            <a:br>
              <a:rPr lang="en-US" b="0" i="0" dirty="0">
                <a:solidFill>
                  <a:srgbClr val="610B38"/>
                </a:solidFill>
                <a:effectLst/>
                <a:latin typeface="erdana"/>
              </a:rPr>
            </a:br>
            <a:endParaRPr lang="en-IN" dirty="0"/>
          </a:p>
        </p:txBody>
      </p:sp>
      <p:sp>
        <p:nvSpPr>
          <p:cNvPr id="3" name="Content Placeholder 2">
            <a:extLst>
              <a:ext uri="{FF2B5EF4-FFF2-40B4-BE49-F238E27FC236}">
                <a16:creationId xmlns:a16="http://schemas.microsoft.com/office/drawing/2014/main" id="{7412E13F-FF1C-ABFA-8E64-738065742A9B}"/>
              </a:ext>
            </a:extLst>
          </p:cNvPr>
          <p:cNvSpPr>
            <a:spLocks noGrp="1"/>
          </p:cNvSpPr>
          <p:nvPr>
            <p:ph idx="1"/>
          </p:nvPr>
        </p:nvSpPr>
        <p:spPr/>
        <p:txBody>
          <a:bodyPr/>
          <a:lstStyle/>
          <a:p>
            <a:endParaRPr lang="en-IN"/>
          </a:p>
        </p:txBody>
      </p:sp>
      <p:sp>
        <p:nvSpPr>
          <p:cNvPr id="5" name="TextBox 4">
            <a:extLst>
              <a:ext uri="{FF2B5EF4-FFF2-40B4-BE49-F238E27FC236}">
                <a16:creationId xmlns:a16="http://schemas.microsoft.com/office/drawing/2014/main" id="{CC320E04-21F1-7909-F54D-1D9561F2B68A}"/>
              </a:ext>
            </a:extLst>
          </p:cNvPr>
          <p:cNvSpPr txBox="1"/>
          <p:nvPr/>
        </p:nvSpPr>
        <p:spPr>
          <a:xfrm>
            <a:off x="1066800" y="2138797"/>
            <a:ext cx="7086600" cy="3539430"/>
          </a:xfrm>
          <a:prstGeom prst="rect">
            <a:avLst/>
          </a:prstGeom>
          <a:noFill/>
        </p:spPr>
        <p:txBody>
          <a:bodyPr wrap="square">
            <a:spAutoFit/>
          </a:bodyPr>
          <a:lstStyle/>
          <a:p>
            <a:pPr algn="just">
              <a:buFont typeface="Arial" panose="020B0604020202020204" pitchFamily="34" charset="0"/>
              <a:buChar char="•"/>
            </a:pPr>
            <a:r>
              <a:rPr lang="en-US" sz="2800" b="0" i="0" dirty="0">
                <a:solidFill>
                  <a:srgbClr val="000000"/>
                </a:solidFill>
                <a:effectLst/>
                <a:latin typeface="inter-regular"/>
              </a:rPr>
              <a:t>In RL, the agent is not instructed about the environment and what actions need to be taken.</a:t>
            </a:r>
          </a:p>
          <a:p>
            <a:pPr algn="just">
              <a:buFont typeface="Arial" panose="020B0604020202020204" pitchFamily="34" charset="0"/>
              <a:buChar char="•"/>
            </a:pPr>
            <a:r>
              <a:rPr lang="en-US" sz="2800" b="0" i="0" dirty="0">
                <a:solidFill>
                  <a:srgbClr val="000000"/>
                </a:solidFill>
                <a:effectLst/>
                <a:latin typeface="inter-regular"/>
              </a:rPr>
              <a:t>It is based on the hit and trial process.</a:t>
            </a:r>
          </a:p>
          <a:p>
            <a:pPr algn="just">
              <a:buFont typeface="Arial" panose="020B0604020202020204" pitchFamily="34" charset="0"/>
              <a:buChar char="•"/>
            </a:pPr>
            <a:r>
              <a:rPr lang="en-US" sz="2800" b="0" i="0" dirty="0">
                <a:solidFill>
                  <a:srgbClr val="000000"/>
                </a:solidFill>
                <a:effectLst/>
                <a:latin typeface="inter-regular"/>
              </a:rPr>
              <a:t>The agent takes the next action and changes states according to the feedback of the previous action.</a:t>
            </a:r>
          </a:p>
          <a:p>
            <a:pPr algn="just">
              <a:buFont typeface="Arial" panose="020B0604020202020204" pitchFamily="34" charset="0"/>
              <a:buChar char="•"/>
            </a:pPr>
            <a:r>
              <a:rPr lang="en-US" sz="2800" b="0" i="0" dirty="0">
                <a:solidFill>
                  <a:srgbClr val="000000"/>
                </a:solidFill>
                <a:effectLst/>
                <a:latin typeface="inter-regular"/>
              </a:rPr>
              <a:t>The agent may get a delayed reward.</a:t>
            </a:r>
          </a:p>
        </p:txBody>
      </p:sp>
    </p:spTree>
    <p:extLst>
      <p:ext uri="{BB962C8B-B14F-4D97-AF65-F5344CB8AC3E}">
        <p14:creationId xmlns:p14="http://schemas.microsoft.com/office/powerpoint/2010/main" val="30570246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38F2-F691-2FF0-DD01-474EA34A9D0E}"/>
              </a:ext>
            </a:extLst>
          </p:cNvPr>
          <p:cNvSpPr>
            <a:spLocks noGrp="1"/>
          </p:cNvSpPr>
          <p:nvPr>
            <p:ph type="title"/>
          </p:nvPr>
        </p:nvSpPr>
        <p:spPr>
          <a:xfrm>
            <a:off x="457200" y="274638"/>
            <a:ext cx="8229600" cy="1096962"/>
          </a:xfrm>
        </p:spPr>
        <p:txBody>
          <a:bodyPr>
            <a:normAutofit/>
          </a:bodyPr>
          <a:lstStyle/>
          <a:p>
            <a:r>
              <a:rPr lang="en-US" b="0" i="0" dirty="0">
                <a:solidFill>
                  <a:srgbClr val="610B38"/>
                </a:solidFill>
                <a:effectLst/>
                <a:latin typeface="erdana"/>
              </a:rPr>
              <a:t>Terms used in Reinforcement Learning</a:t>
            </a:r>
            <a:br>
              <a:rPr lang="en-US" b="0" i="0" dirty="0">
                <a:solidFill>
                  <a:srgbClr val="610B38"/>
                </a:solidFill>
                <a:effectLst/>
                <a:latin typeface="erdana"/>
              </a:rPr>
            </a:br>
            <a:endParaRPr lang="en-IN" dirty="0"/>
          </a:p>
        </p:txBody>
      </p:sp>
      <p:sp>
        <p:nvSpPr>
          <p:cNvPr id="3" name="Content Placeholder 2">
            <a:extLst>
              <a:ext uri="{FF2B5EF4-FFF2-40B4-BE49-F238E27FC236}">
                <a16:creationId xmlns:a16="http://schemas.microsoft.com/office/drawing/2014/main" id="{DEB05D6A-0992-886C-E7A7-031846B4FCB8}"/>
              </a:ext>
            </a:extLst>
          </p:cNvPr>
          <p:cNvSpPr>
            <a:spLocks noGrp="1"/>
          </p:cNvSpPr>
          <p:nvPr>
            <p:ph idx="1"/>
          </p:nvPr>
        </p:nvSpPr>
        <p:spPr>
          <a:xfrm>
            <a:off x="457200" y="914400"/>
            <a:ext cx="8229600" cy="5211763"/>
          </a:xfrm>
        </p:spPr>
        <p:txBody>
          <a:bodyPr>
            <a:normAutofit lnSpcReduction="10000"/>
          </a:bodyPr>
          <a:lstStyle/>
          <a:p>
            <a:pPr algn="just">
              <a:buFont typeface="Arial" panose="020B0604020202020204" pitchFamily="34" charset="0"/>
              <a:buChar char="•"/>
            </a:pPr>
            <a:r>
              <a:rPr lang="en-US" b="1" i="0" dirty="0">
                <a:solidFill>
                  <a:srgbClr val="000000"/>
                </a:solidFill>
                <a:effectLst/>
                <a:latin typeface="inter-bold"/>
              </a:rPr>
              <a:t>Agent():</a:t>
            </a:r>
            <a:r>
              <a:rPr lang="en-US" b="0" i="0" dirty="0">
                <a:solidFill>
                  <a:srgbClr val="000000"/>
                </a:solidFill>
                <a:effectLst/>
                <a:latin typeface="inter-regular"/>
              </a:rPr>
              <a:t> An entity that can perceive/explore the environment and act upon it.</a:t>
            </a:r>
          </a:p>
          <a:p>
            <a:pPr algn="just">
              <a:buFont typeface="Arial" panose="020B0604020202020204" pitchFamily="34" charset="0"/>
              <a:buChar char="•"/>
            </a:pPr>
            <a:r>
              <a:rPr lang="en-US" b="1" i="0" dirty="0">
                <a:solidFill>
                  <a:srgbClr val="000000"/>
                </a:solidFill>
                <a:effectLst/>
                <a:latin typeface="inter-bold"/>
              </a:rPr>
              <a:t>Environment():</a:t>
            </a:r>
            <a:r>
              <a:rPr lang="en-US" b="0" i="0" dirty="0">
                <a:solidFill>
                  <a:srgbClr val="000000"/>
                </a:solidFill>
                <a:effectLst/>
                <a:latin typeface="inter-regular"/>
              </a:rPr>
              <a:t> A situation in which an agent is present or surrounded by. In RL, we assume the stochastic environment, which means it is random in nature.</a:t>
            </a:r>
          </a:p>
          <a:p>
            <a:pPr algn="just">
              <a:buFont typeface="Arial" panose="020B0604020202020204" pitchFamily="34" charset="0"/>
              <a:buChar char="•"/>
            </a:pPr>
            <a:r>
              <a:rPr lang="en-US" b="1" i="0" dirty="0">
                <a:solidFill>
                  <a:srgbClr val="000000"/>
                </a:solidFill>
                <a:effectLst/>
                <a:latin typeface="inter-bold"/>
              </a:rPr>
              <a:t>Action():</a:t>
            </a:r>
            <a:r>
              <a:rPr lang="en-US" b="0" i="0" dirty="0">
                <a:solidFill>
                  <a:srgbClr val="000000"/>
                </a:solidFill>
                <a:effectLst/>
                <a:latin typeface="inter-regular"/>
              </a:rPr>
              <a:t> Actions are the moves taken by an agent within the environment.</a:t>
            </a:r>
          </a:p>
          <a:p>
            <a:pPr algn="just">
              <a:buFont typeface="Arial" panose="020B0604020202020204" pitchFamily="34" charset="0"/>
              <a:buChar char="•"/>
            </a:pPr>
            <a:r>
              <a:rPr lang="en-US" b="1" i="0" dirty="0">
                <a:solidFill>
                  <a:srgbClr val="000000"/>
                </a:solidFill>
                <a:effectLst/>
                <a:latin typeface="inter-bold"/>
              </a:rPr>
              <a:t>State():</a:t>
            </a:r>
            <a:r>
              <a:rPr lang="en-US" b="0" i="0" dirty="0">
                <a:solidFill>
                  <a:srgbClr val="000000"/>
                </a:solidFill>
                <a:effectLst/>
                <a:latin typeface="inter-regular"/>
              </a:rPr>
              <a:t> State is a situation returned by the environment after each action taken by the agent.</a:t>
            </a:r>
          </a:p>
          <a:p>
            <a:pPr algn="just">
              <a:buFont typeface="Arial" panose="020B0604020202020204" pitchFamily="34" charset="0"/>
              <a:buChar char="•"/>
            </a:pPr>
            <a:r>
              <a:rPr lang="en-US" b="1" i="0" dirty="0">
                <a:solidFill>
                  <a:srgbClr val="000000"/>
                </a:solidFill>
                <a:effectLst/>
                <a:latin typeface="inter-bold"/>
              </a:rPr>
              <a:t>Reward():</a:t>
            </a:r>
            <a:r>
              <a:rPr lang="en-US" b="0" i="0" dirty="0">
                <a:solidFill>
                  <a:srgbClr val="000000"/>
                </a:solidFill>
                <a:effectLst/>
                <a:latin typeface="inter-regular"/>
              </a:rPr>
              <a:t> A feedback returned to the agent from the environment to evaluate the action of the agent.</a:t>
            </a:r>
          </a:p>
          <a:p>
            <a:pPr algn="just">
              <a:buFont typeface="Arial" panose="020B0604020202020204" pitchFamily="34" charset="0"/>
              <a:buChar char="•"/>
            </a:pPr>
            <a:r>
              <a:rPr lang="en-US" b="1" i="0" dirty="0">
                <a:solidFill>
                  <a:srgbClr val="000000"/>
                </a:solidFill>
                <a:effectLst/>
                <a:latin typeface="inter-bold"/>
              </a:rPr>
              <a:t>Policy():</a:t>
            </a:r>
            <a:r>
              <a:rPr lang="en-US" b="0" i="0" dirty="0">
                <a:solidFill>
                  <a:srgbClr val="000000"/>
                </a:solidFill>
                <a:effectLst/>
                <a:latin typeface="inter-regular"/>
              </a:rPr>
              <a:t> Policy is a strategy applied by the agent for the next action based on the current state.</a:t>
            </a:r>
          </a:p>
          <a:p>
            <a:pPr algn="just">
              <a:buFont typeface="Arial" panose="020B0604020202020204" pitchFamily="34" charset="0"/>
              <a:buChar char="•"/>
            </a:pPr>
            <a:r>
              <a:rPr lang="en-US" b="1" i="0" dirty="0">
                <a:solidFill>
                  <a:srgbClr val="000000"/>
                </a:solidFill>
                <a:effectLst/>
                <a:latin typeface="inter-bold"/>
              </a:rPr>
              <a:t>Value():</a:t>
            </a:r>
            <a:r>
              <a:rPr lang="en-US" i="0" dirty="0">
                <a:solidFill>
                  <a:srgbClr val="000000"/>
                </a:solidFill>
                <a:effectLst/>
                <a:latin typeface="inter-regular"/>
              </a:rPr>
              <a:t> </a:t>
            </a:r>
            <a:r>
              <a:rPr lang="en-US" i="0" dirty="0">
                <a:solidFill>
                  <a:srgbClr val="202124"/>
                </a:solidFill>
                <a:effectLst/>
                <a:latin typeface="arial" panose="020B0604020202020204" pitchFamily="34" charset="0"/>
              </a:rPr>
              <a:t>represent how good is a state for an agent to be in. </a:t>
            </a:r>
            <a:r>
              <a:rPr lang="en-US" i="0" dirty="0">
                <a:solidFill>
                  <a:srgbClr val="000000"/>
                </a:solidFill>
                <a:effectLst/>
                <a:latin typeface="inter-regular"/>
              </a:rPr>
              <a:t>.</a:t>
            </a:r>
          </a:p>
          <a:p>
            <a:pPr algn="just">
              <a:buFont typeface="Arial" panose="020B0604020202020204" pitchFamily="34" charset="0"/>
              <a:buChar char="•"/>
            </a:pPr>
            <a:r>
              <a:rPr lang="en-US" i="0" dirty="0">
                <a:solidFill>
                  <a:srgbClr val="000000"/>
                </a:solidFill>
                <a:effectLst/>
                <a:latin typeface="inter-bold"/>
              </a:rPr>
              <a:t>Q-value():</a:t>
            </a:r>
            <a:r>
              <a:rPr lang="en-US" i="0" dirty="0">
                <a:solidFill>
                  <a:srgbClr val="000000"/>
                </a:solidFill>
                <a:effectLst/>
                <a:latin typeface="inter-regular"/>
              </a:rPr>
              <a:t> It is mostly sim</a:t>
            </a:r>
            <a:r>
              <a:rPr lang="en-US" b="0" i="0" dirty="0">
                <a:solidFill>
                  <a:srgbClr val="000000"/>
                </a:solidFill>
                <a:effectLst/>
                <a:latin typeface="inter-regular"/>
              </a:rPr>
              <a:t>ilar to the value, but it takes one additional parameter as a current action (a).</a:t>
            </a:r>
          </a:p>
          <a:p>
            <a:pPr marL="0" indent="0">
              <a:buNone/>
            </a:pPr>
            <a:endParaRPr lang="en-IN" dirty="0"/>
          </a:p>
        </p:txBody>
      </p:sp>
    </p:spTree>
    <p:extLst>
      <p:ext uri="{BB962C8B-B14F-4D97-AF65-F5344CB8AC3E}">
        <p14:creationId xmlns:p14="http://schemas.microsoft.com/office/powerpoint/2010/main" val="12572621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05A92-6390-782C-C420-974EE99939F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5DCD0822-02DB-2621-D88C-08125CC2A948}"/>
              </a:ext>
            </a:extLst>
          </p:cNvPr>
          <p:cNvPicPr>
            <a:picLocks noGrp="1" noChangeAspect="1"/>
          </p:cNvPicPr>
          <p:nvPr>
            <p:ph idx="1"/>
          </p:nvPr>
        </p:nvPicPr>
        <p:blipFill>
          <a:blip r:embed="rId2"/>
          <a:stretch>
            <a:fillRect/>
          </a:stretch>
        </p:blipFill>
        <p:spPr>
          <a:xfrm>
            <a:off x="685800" y="1417639"/>
            <a:ext cx="8001000" cy="4388812"/>
          </a:xfrm>
        </p:spPr>
      </p:pic>
    </p:spTree>
    <p:extLst>
      <p:ext uri="{BB962C8B-B14F-4D97-AF65-F5344CB8AC3E}">
        <p14:creationId xmlns:p14="http://schemas.microsoft.com/office/powerpoint/2010/main" val="1745445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DEA0-C6E4-255F-50FE-B027938B2C3A}"/>
              </a:ext>
            </a:extLst>
          </p:cNvPr>
          <p:cNvSpPr>
            <a:spLocks noGrp="1"/>
          </p:cNvSpPr>
          <p:nvPr>
            <p:ph type="title"/>
          </p:nvPr>
        </p:nvSpPr>
        <p:spPr/>
        <p:txBody>
          <a:bodyPr/>
          <a:lstStyle/>
          <a:p>
            <a:r>
              <a:rPr lang="en-IN" dirty="0"/>
              <a:t>Types of supervised learning</a:t>
            </a:r>
          </a:p>
        </p:txBody>
      </p:sp>
      <p:pic>
        <p:nvPicPr>
          <p:cNvPr id="5" name="Content Placeholder 4">
            <a:extLst>
              <a:ext uri="{FF2B5EF4-FFF2-40B4-BE49-F238E27FC236}">
                <a16:creationId xmlns:a16="http://schemas.microsoft.com/office/drawing/2014/main" id="{151ED360-E1C6-5A96-1FD8-D3BC717449D6}"/>
              </a:ext>
            </a:extLst>
          </p:cNvPr>
          <p:cNvPicPr>
            <a:picLocks noGrp="1" noChangeAspect="1"/>
          </p:cNvPicPr>
          <p:nvPr>
            <p:ph idx="1"/>
          </p:nvPr>
        </p:nvPicPr>
        <p:blipFill>
          <a:blip r:embed="rId2"/>
          <a:stretch>
            <a:fillRect/>
          </a:stretch>
        </p:blipFill>
        <p:spPr>
          <a:xfrm>
            <a:off x="3048000" y="1219200"/>
            <a:ext cx="4648200" cy="3652158"/>
          </a:xfrm>
        </p:spPr>
      </p:pic>
      <p:sp>
        <p:nvSpPr>
          <p:cNvPr id="3" name="Rectangle 2"/>
          <p:cNvSpPr/>
          <p:nvPr/>
        </p:nvSpPr>
        <p:spPr>
          <a:xfrm>
            <a:off x="628650" y="4191000"/>
            <a:ext cx="4572000" cy="2308324"/>
          </a:xfrm>
          <a:prstGeom prst="rect">
            <a:avLst/>
          </a:prstGeom>
        </p:spPr>
        <p:txBody>
          <a:bodyPr>
            <a:spAutoFit/>
          </a:bodyPr>
          <a:lstStyle/>
          <a:p>
            <a:pPr fontAlgn="base"/>
            <a:r>
              <a:rPr lang="en-US" b="1" dirty="0">
                <a:solidFill>
                  <a:srgbClr val="273239"/>
                </a:solidFill>
                <a:latin typeface="urw-din"/>
              </a:rPr>
              <a:t>Types:-</a:t>
            </a:r>
            <a:endParaRPr lang="en-US" dirty="0">
              <a:solidFill>
                <a:srgbClr val="273239"/>
              </a:solidFill>
              <a:latin typeface="urw-din"/>
            </a:endParaRPr>
          </a:p>
          <a:p>
            <a:pPr fontAlgn="base">
              <a:buFont typeface="Arial" panose="020B0604020202020204" pitchFamily="34" charset="0"/>
              <a:buChar char="•"/>
            </a:pPr>
            <a:r>
              <a:rPr lang="en-US" dirty="0">
                <a:solidFill>
                  <a:srgbClr val="273239"/>
                </a:solidFill>
                <a:latin typeface="urw-din"/>
              </a:rPr>
              <a:t>Regression</a:t>
            </a:r>
          </a:p>
          <a:p>
            <a:pPr fontAlgn="base">
              <a:buFont typeface="Arial" panose="020B0604020202020204" pitchFamily="34" charset="0"/>
              <a:buChar char="•"/>
            </a:pPr>
            <a:r>
              <a:rPr lang="en-US" dirty="0">
                <a:solidFill>
                  <a:srgbClr val="273239"/>
                </a:solidFill>
                <a:latin typeface="urw-din"/>
              </a:rPr>
              <a:t>Logistic Regression</a:t>
            </a:r>
          </a:p>
          <a:p>
            <a:pPr fontAlgn="base">
              <a:buFont typeface="Arial" panose="020B0604020202020204" pitchFamily="34" charset="0"/>
              <a:buChar char="•"/>
            </a:pPr>
            <a:r>
              <a:rPr lang="en-US" dirty="0">
                <a:solidFill>
                  <a:srgbClr val="273239"/>
                </a:solidFill>
                <a:latin typeface="urw-din"/>
              </a:rPr>
              <a:t>Classification</a:t>
            </a:r>
          </a:p>
          <a:p>
            <a:pPr fontAlgn="base">
              <a:buFont typeface="Arial" panose="020B0604020202020204" pitchFamily="34" charset="0"/>
              <a:buChar char="•"/>
            </a:pPr>
            <a:r>
              <a:rPr lang="en-US" dirty="0">
                <a:solidFill>
                  <a:srgbClr val="273239"/>
                </a:solidFill>
                <a:latin typeface="urw-din"/>
              </a:rPr>
              <a:t>Naive Bayes Classifiers</a:t>
            </a:r>
          </a:p>
          <a:p>
            <a:pPr fontAlgn="base">
              <a:buFont typeface="Arial" panose="020B0604020202020204" pitchFamily="34" charset="0"/>
              <a:buChar char="•"/>
            </a:pPr>
            <a:r>
              <a:rPr lang="en-US" dirty="0">
                <a:solidFill>
                  <a:srgbClr val="273239"/>
                </a:solidFill>
                <a:latin typeface="urw-din"/>
              </a:rPr>
              <a:t>K-NN (k nearest neighbors)</a:t>
            </a:r>
          </a:p>
          <a:p>
            <a:pPr fontAlgn="base">
              <a:buFont typeface="Arial" panose="020B0604020202020204" pitchFamily="34" charset="0"/>
              <a:buChar char="•"/>
            </a:pPr>
            <a:r>
              <a:rPr lang="en-US" dirty="0">
                <a:solidFill>
                  <a:srgbClr val="273239"/>
                </a:solidFill>
                <a:latin typeface="urw-din"/>
              </a:rPr>
              <a:t>Decision Trees</a:t>
            </a:r>
          </a:p>
          <a:p>
            <a:pPr fontAlgn="base">
              <a:buFont typeface="Arial" panose="020B0604020202020204" pitchFamily="34" charset="0"/>
              <a:buChar char="•"/>
            </a:pPr>
            <a:r>
              <a:rPr lang="en-US" dirty="0">
                <a:solidFill>
                  <a:srgbClr val="273239"/>
                </a:solidFill>
                <a:latin typeface="urw-din"/>
              </a:rPr>
              <a:t>Support Vector Machine</a:t>
            </a:r>
            <a:endParaRPr lang="en-US" b="0" i="0" dirty="0">
              <a:solidFill>
                <a:srgbClr val="273239"/>
              </a:solidFill>
              <a:effectLst/>
              <a:latin typeface="urw-din"/>
            </a:endParaRPr>
          </a:p>
        </p:txBody>
      </p:sp>
    </p:spTree>
    <p:extLst>
      <p:ext uri="{BB962C8B-B14F-4D97-AF65-F5344CB8AC3E}">
        <p14:creationId xmlns:p14="http://schemas.microsoft.com/office/powerpoint/2010/main" val="36481450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DEA0-C6E4-255F-50FE-B027938B2C3A}"/>
              </a:ext>
            </a:extLst>
          </p:cNvPr>
          <p:cNvSpPr>
            <a:spLocks noGrp="1"/>
          </p:cNvSpPr>
          <p:nvPr>
            <p:ph type="title"/>
          </p:nvPr>
        </p:nvSpPr>
        <p:spPr/>
        <p:txBody>
          <a:bodyPr/>
          <a:lstStyle/>
          <a:p>
            <a:r>
              <a:rPr lang="en-IN" dirty="0"/>
              <a:t>Types of supervised learning</a:t>
            </a:r>
          </a:p>
        </p:txBody>
      </p:sp>
      <p:pic>
        <p:nvPicPr>
          <p:cNvPr id="5" name="Content Placeholder 4">
            <a:extLst>
              <a:ext uri="{FF2B5EF4-FFF2-40B4-BE49-F238E27FC236}">
                <a16:creationId xmlns:a16="http://schemas.microsoft.com/office/drawing/2014/main" id="{151ED360-E1C6-5A96-1FD8-D3BC717449D6}"/>
              </a:ext>
            </a:extLst>
          </p:cNvPr>
          <p:cNvPicPr>
            <a:picLocks noGrp="1" noChangeAspect="1"/>
          </p:cNvPicPr>
          <p:nvPr>
            <p:ph idx="1"/>
          </p:nvPr>
        </p:nvPicPr>
        <p:blipFill>
          <a:blip r:embed="rId2"/>
          <a:stretch>
            <a:fillRect/>
          </a:stretch>
        </p:blipFill>
        <p:spPr>
          <a:xfrm>
            <a:off x="3048000" y="1219200"/>
            <a:ext cx="4648200" cy="3652158"/>
          </a:xfrm>
        </p:spPr>
      </p:pic>
      <p:sp>
        <p:nvSpPr>
          <p:cNvPr id="3" name="Rectangle 2"/>
          <p:cNvSpPr/>
          <p:nvPr/>
        </p:nvSpPr>
        <p:spPr>
          <a:xfrm>
            <a:off x="628650" y="4191000"/>
            <a:ext cx="4572000" cy="2308324"/>
          </a:xfrm>
          <a:prstGeom prst="rect">
            <a:avLst/>
          </a:prstGeom>
        </p:spPr>
        <p:txBody>
          <a:bodyPr>
            <a:spAutoFit/>
          </a:bodyPr>
          <a:lstStyle/>
          <a:p>
            <a:pPr fontAlgn="base"/>
            <a:r>
              <a:rPr lang="en-US" b="1" dirty="0">
                <a:solidFill>
                  <a:srgbClr val="273239"/>
                </a:solidFill>
                <a:latin typeface="urw-din"/>
              </a:rPr>
              <a:t>Types:-</a:t>
            </a:r>
            <a:endParaRPr lang="en-US" dirty="0">
              <a:solidFill>
                <a:srgbClr val="273239"/>
              </a:solidFill>
              <a:latin typeface="urw-din"/>
            </a:endParaRPr>
          </a:p>
          <a:p>
            <a:pPr fontAlgn="base">
              <a:buFont typeface="Arial" panose="020B0604020202020204" pitchFamily="34" charset="0"/>
              <a:buChar char="•"/>
            </a:pPr>
            <a:r>
              <a:rPr lang="en-US" dirty="0">
                <a:solidFill>
                  <a:srgbClr val="273239"/>
                </a:solidFill>
                <a:latin typeface="urw-din"/>
              </a:rPr>
              <a:t>Regression</a:t>
            </a:r>
          </a:p>
          <a:p>
            <a:pPr fontAlgn="base">
              <a:buFont typeface="Arial" panose="020B0604020202020204" pitchFamily="34" charset="0"/>
              <a:buChar char="•"/>
            </a:pPr>
            <a:r>
              <a:rPr lang="en-US" dirty="0">
                <a:solidFill>
                  <a:srgbClr val="273239"/>
                </a:solidFill>
                <a:latin typeface="urw-din"/>
              </a:rPr>
              <a:t>Logistic Regression</a:t>
            </a:r>
          </a:p>
          <a:p>
            <a:pPr fontAlgn="base">
              <a:buFont typeface="Arial" panose="020B0604020202020204" pitchFamily="34" charset="0"/>
              <a:buChar char="•"/>
            </a:pPr>
            <a:r>
              <a:rPr lang="en-US" dirty="0">
                <a:solidFill>
                  <a:srgbClr val="273239"/>
                </a:solidFill>
                <a:latin typeface="urw-din"/>
              </a:rPr>
              <a:t>Classification</a:t>
            </a:r>
          </a:p>
          <a:p>
            <a:pPr fontAlgn="base">
              <a:buFont typeface="Arial" panose="020B0604020202020204" pitchFamily="34" charset="0"/>
              <a:buChar char="•"/>
            </a:pPr>
            <a:r>
              <a:rPr lang="en-US" dirty="0">
                <a:solidFill>
                  <a:srgbClr val="273239"/>
                </a:solidFill>
                <a:latin typeface="urw-din"/>
              </a:rPr>
              <a:t>Naive Bayes Classifiers</a:t>
            </a:r>
          </a:p>
          <a:p>
            <a:pPr fontAlgn="base">
              <a:buFont typeface="Arial" panose="020B0604020202020204" pitchFamily="34" charset="0"/>
              <a:buChar char="•"/>
            </a:pPr>
            <a:r>
              <a:rPr lang="en-US" dirty="0">
                <a:solidFill>
                  <a:srgbClr val="273239"/>
                </a:solidFill>
                <a:latin typeface="urw-din"/>
              </a:rPr>
              <a:t>K-NN (k nearest neighbors)</a:t>
            </a:r>
          </a:p>
          <a:p>
            <a:pPr fontAlgn="base">
              <a:buFont typeface="Arial" panose="020B0604020202020204" pitchFamily="34" charset="0"/>
              <a:buChar char="•"/>
            </a:pPr>
            <a:r>
              <a:rPr lang="en-US" dirty="0">
                <a:solidFill>
                  <a:srgbClr val="273239"/>
                </a:solidFill>
                <a:latin typeface="urw-din"/>
              </a:rPr>
              <a:t>Decision Trees</a:t>
            </a:r>
          </a:p>
          <a:p>
            <a:pPr fontAlgn="base">
              <a:buFont typeface="Arial" panose="020B0604020202020204" pitchFamily="34" charset="0"/>
              <a:buChar char="•"/>
            </a:pPr>
            <a:r>
              <a:rPr lang="en-US" dirty="0">
                <a:solidFill>
                  <a:srgbClr val="273239"/>
                </a:solidFill>
                <a:latin typeface="urw-din"/>
              </a:rPr>
              <a:t>Support Vector Machine</a:t>
            </a:r>
            <a:endParaRPr lang="en-US" b="0" i="0" dirty="0">
              <a:solidFill>
                <a:srgbClr val="273239"/>
              </a:solidFill>
              <a:effectLst/>
              <a:latin typeface="urw-din"/>
            </a:endParaRPr>
          </a:p>
        </p:txBody>
      </p:sp>
    </p:spTree>
    <p:extLst>
      <p:ext uri="{BB962C8B-B14F-4D97-AF65-F5344CB8AC3E}">
        <p14:creationId xmlns:p14="http://schemas.microsoft.com/office/powerpoint/2010/main" val="33268183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03103-3676-2D00-FDD8-2789BEE1A184}"/>
              </a:ext>
            </a:extLst>
          </p:cNvPr>
          <p:cNvSpPr>
            <a:spLocks noGrp="1"/>
          </p:cNvSpPr>
          <p:nvPr>
            <p:ph type="title"/>
          </p:nvPr>
        </p:nvSpPr>
        <p:spPr/>
        <p:txBody>
          <a:bodyPr/>
          <a:lstStyle/>
          <a:p>
            <a:r>
              <a:rPr lang="en-IN" dirty="0"/>
              <a:t>R</a:t>
            </a:r>
            <a:r>
              <a:rPr lang="en-IN" dirty="0" smtClean="0"/>
              <a:t>egression</a:t>
            </a:r>
            <a:endParaRPr lang="en-IN" dirty="0"/>
          </a:p>
        </p:txBody>
      </p:sp>
      <p:sp>
        <p:nvSpPr>
          <p:cNvPr id="3" name="Content Placeholder 2">
            <a:extLst>
              <a:ext uri="{FF2B5EF4-FFF2-40B4-BE49-F238E27FC236}">
                <a16:creationId xmlns:a16="http://schemas.microsoft.com/office/drawing/2014/main" id="{07A19FD0-D40E-1F7C-B133-B3CEE904990C}"/>
              </a:ext>
            </a:extLst>
          </p:cNvPr>
          <p:cNvSpPr>
            <a:spLocks noGrp="1"/>
          </p:cNvSpPr>
          <p:nvPr>
            <p:ph idx="1"/>
          </p:nvPr>
        </p:nvSpPr>
        <p:spPr>
          <a:xfrm>
            <a:off x="544342" y="1725325"/>
            <a:ext cx="8055315" cy="2587960"/>
          </a:xfrm>
        </p:spPr>
        <p:txBody>
          <a:bodyPr>
            <a:normAutofit fontScale="92500"/>
          </a:bodyPr>
          <a:lstStyle/>
          <a:p>
            <a:pPr algn="just">
              <a:lnSpc>
                <a:spcPct val="150000"/>
              </a:lnSpc>
            </a:pPr>
            <a:r>
              <a:rPr lang="en-US" b="0" i="0" dirty="0">
                <a:solidFill>
                  <a:srgbClr val="202124"/>
                </a:solidFill>
                <a:effectLst/>
                <a:latin typeface="arial" panose="020B0604020202020204" pitchFamily="34" charset="0"/>
              </a:rPr>
              <a:t> Regression is </a:t>
            </a:r>
            <a:r>
              <a:rPr lang="en-US" b="1" i="0" dirty="0">
                <a:solidFill>
                  <a:srgbClr val="202124"/>
                </a:solidFill>
                <a:effectLst/>
                <a:latin typeface="arial" panose="020B0604020202020204" pitchFamily="34" charset="0"/>
              </a:rPr>
              <a:t>a technique for investigating the relationship between independent variables  and a dependent variable or </a:t>
            </a:r>
            <a:r>
              <a:rPr lang="en-US" b="1" i="0" dirty="0" smtClean="0">
                <a:solidFill>
                  <a:srgbClr val="202124"/>
                </a:solidFill>
                <a:effectLst/>
                <a:latin typeface="arial" panose="020B0604020202020204" pitchFamily="34" charset="0"/>
              </a:rPr>
              <a:t>outcome</a:t>
            </a:r>
            <a:r>
              <a:rPr lang="en-US" b="0" i="0" dirty="0" smtClean="0">
                <a:solidFill>
                  <a:srgbClr val="202124"/>
                </a:solidFill>
                <a:effectLst/>
                <a:latin typeface="arial" panose="020B0604020202020204" pitchFamily="34" charset="0"/>
              </a:rPr>
              <a:t>.</a:t>
            </a:r>
          </a:p>
          <a:p>
            <a:pPr algn="just">
              <a:lnSpc>
                <a:spcPct val="150000"/>
              </a:lnSpc>
            </a:pPr>
            <a:r>
              <a:rPr lang="en-US" b="0" i="0" dirty="0" smtClean="0">
                <a:solidFill>
                  <a:srgbClr val="202124"/>
                </a:solidFill>
                <a:effectLst/>
                <a:latin typeface="arial" panose="020B0604020202020204" pitchFamily="34" charset="0"/>
              </a:rPr>
              <a:t>It's </a:t>
            </a:r>
            <a:r>
              <a:rPr lang="en-US" b="0" i="0" dirty="0">
                <a:solidFill>
                  <a:srgbClr val="202124"/>
                </a:solidFill>
                <a:effectLst/>
                <a:latin typeface="arial" panose="020B0604020202020204" pitchFamily="34" charset="0"/>
              </a:rPr>
              <a:t>used as a method for predictive modelling in machine learning, in which an algorithm is used to predict continuous outcomes </a:t>
            </a:r>
          </a:p>
          <a:p>
            <a:pPr algn="just">
              <a:lnSpc>
                <a:spcPct val="150000"/>
              </a:lnSpc>
            </a:pPr>
            <a:endParaRPr lang="en-IN" dirty="0"/>
          </a:p>
        </p:txBody>
      </p:sp>
    </p:spTree>
    <p:extLst>
      <p:ext uri="{BB962C8B-B14F-4D97-AF65-F5344CB8AC3E}">
        <p14:creationId xmlns:p14="http://schemas.microsoft.com/office/powerpoint/2010/main" val="32481130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A68B3-9165-F4F2-CBF0-9D95587302FA}"/>
              </a:ext>
            </a:extLst>
          </p:cNvPr>
          <p:cNvSpPr>
            <a:spLocks noGrp="1"/>
          </p:cNvSpPr>
          <p:nvPr>
            <p:ph type="title"/>
          </p:nvPr>
        </p:nvSpPr>
        <p:spPr/>
        <p:txBody>
          <a:bodyPr/>
          <a:lstStyle/>
          <a:p>
            <a:r>
              <a:rPr lang="en-IN" dirty="0"/>
              <a:t>LINEAR REGRESSION</a:t>
            </a:r>
          </a:p>
        </p:txBody>
      </p:sp>
      <p:sp>
        <p:nvSpPr>
          <p:cNvPr id="3" name="Content Placeholder 2">
            <a:extLst>
              <a:ext uri="{FF2B5EF4-FFF2-40B4-BE49-F238E27FC236}">
                <a16:creationId xmlns:a16="http://schemas.microsoft.com/office/drawing/2014/main" id="{193BB981-7594-A00B-0DF7-648851ACC6E7}"/>
              </a:ext>
            </a:extLst>
          </p:cNvPr>
          <p:cNvSpPr>
            <a:spLocks noGrp="1"/>
          </p:cNvSpPr>
          <p:nvPr>
            <p:ph idx="1"/>
          </p:nvPr>
        </p:nvSpPr>
        <p:spPr/>
        <p:txBody>
          <a:bodyPr>
            <a:normAutofit/>
          </a:bodyPr>
          <a:lstStyle/>
          <a:p>
            <a:r>
              <a:rPr lang="en-US" dirty="0"/>
              <a:t>Linear Regression assumes that there is a linear relationship present between dependent and independent variables. In simple words, it finds the best fitting line/plane that describes two or more variables.</a:t>
            </a:r>
          </a:p>
          <a:p>
            <a:pPr algn="l"/>
            <a:r>
              <a:rPr lang="en-US" b="1" i="0" dirty="0">
                <a:solidFill>
                  <a:srgbClr val="292929"/>
                </a:solidFill>
                <a:effectLst/>
                <a:latin typeface="charter"/>
              </a:rPr>
              <a:t>There are 2 types of linear regression:</a:t>
            </a:r>
            <a:endParaRPr lang="en-US" b="0" i="0" dirty="0">
              <a:solidFill>
                <a:srgbClr val="292929"/>
              </a:solidFill>
              <a:effectLst/>
              <a:latin typeface="charter"/>
            </a:endParaRPr>
          </a:p>
          <a:p>
            <a:pPr algn="l"/>
            <a:r>
              <a:rPr lang="en-US" b="0" i="0" dirty="0">
                <a:solidFill>
                  <a:srgbClr val="292929"/>
                </a:solidFill>
                <a:effectLst/>
                <a:latin typeface="charter"/>
              </a:rPr>
              <a:t>1. Simple Linear Regression</a:t>
            </a:r>
          </a:p>
          <a:p>
            <a:pPr algn="l"/>
            <a:r>
              <a:rPr lang="en-US" b="0" i="0" dirty="0">
                <a:solidFill>
                  <a:srgbClr val="292929"/>
                </a:solidFill>
                <a:effectLst/>
                <a:latin typeface="charter"/>
              </a:rPr>
              <a:t>2. Multiple Linear Regression</a:t>
            </a:r>
          </a:p>
          <a:p>
            <a:pPr marL="0" indent="0">
              <a:buNone/>
            </a:pPr>
            <a:endParaRPr lang="en-IN" dirty="0"/>
          </a:p>
        </p:txBody>
      </p:sp>
    </p:spTree>
    <p:extLst>
      <p:ext uri="{BB962C8B-B14F-4D97-AF65-F5344CB8AC3E}">
        <p14:creationId xmlns:p14="http://schemas.microsoft.com/office/powerpoint/2010/main" val="14232667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4AF8-9D63-ACC2-85B0-5C9E3D36E48C}"/>
              </a:ext>
            </a:extLst>
          </p:cNvPr>
          <p:cNvSpPr>
            <a:spLocks noGrp="1"/>
          </p:cNvSpPr>
          <p:nvPr>
            <p:ph type="title"/>
          </p:nvPr>
        </p:nvSpPr>
        <p:spPr/>
        <p:txBody>
          <a:bodyPr/>
          <a:lstStyle/>
          <a:p>
            <a:r>
              <a:rPr lang="en-US" dirty="0"/>
              <a:t>Applications of Linear Regression in Python</a:t>
            </a:r>
          </a:p>
        </p:txBody>
      </p:sp>
      <p:sp>
        <p:nvSpPr>
          <p:cNvPr id="3" name="Content Placeholder 2">
            <a:extLst>
              <a:ext uri="{FF2B5EF4-FFF2-40B4-BE49-F238E27FC236}">
                <a16:creationId xmlns:a16="http://schemas.microsoft.com/office/drawing/2014/main" id="{6AC6EEE2-AC3B-62FA-673F-16072F4069D7}"/>
              </a:ext>
            </a:extLst>
          </p:cNvPr>
          <p:cNvSpPr>
            <a:spLocks noGrp="1"/>
          </p:cNvSpPr>
          <p:nvPr>
            <p:ph sz="half" idx="1"/>
          </p:nvPr>
        </p:nvSpPr>
        <p:spPr/>
        <p:txBody>
          <a:bodyPr>
            <a:normAutofit/>
          </a:bodyPr>
          <a:lstStyle/>
          <a:p>
            <a:pPr algn="just">
              <a:lnSpc>
                <a:spcPct val="150000"/>
              </a:lnSpc>
            </a:pPr>
            <a:r>
              <a:rPr lang="en-US" sz="1350" dirty="0">
                <a:latin typeface="Times New Roman" panose="02020603050405020304" pitchFamily="18" charset="0"/>
                <a:cs typeface="Times New Roman" panose="02020603050405020304" pitchFamily="18" charset="0"/>
              </a:rPr>
              <a:t>Economic Growth </a:t>
            </a:r>
            <a:endParaRPr lang="en-US" sz="1050" dirty="0">
              <a:latin typeface="Times New Roman" panose="02020603050405020304" pitchFamily="18" charset="0"/>
              <a:cs typeface="Times New Roman" panose="02020603050405020304" pitchFamily="18" charset="0"/>
            </a:endParaRPr>
          </a:p>
          <a:p>
            <a:pPr marL="0" indent="0" algn="just">
              <a:lnSpc>
                <a:spcPct val="150000"/>
              </a:lnSpc>
              <a:buNone/>
            </a:pPr>
            <a:r>
              <a:rPr lang="en-US" sz="1050" dirty="0">
                <a:latin typeface="Times New Roman" panose="02020603050405020304" pitchFamily="18" charset="0"/>
                <a:cs typeface="Times New Roman" panose="02020603050405020304" pitchFamily="18" charset="0"/>
              </a:rPr>
              <a:t>Linear regression is used to determine the economic growth of a country or a state in the upcoming quarter. It can also be used to predict a nation’s gross domestic product (GDP).</a:t>
            </a:r>
          </a:p>
        </p:txBody>
      </p:sp>
      <p:pic>
        <p:nvPicPr>
          <p:cNvPr id="16386" name="Picture 2" descr="How to Develop Software Powered By Artificial Intelligence">
            <a:extLst>
              <a:ext uri="{FF2B5EF4-FFF2-40B4-BE49-F238E27FC236}">
                <a16:creationId xmlns:a16="http://schemas.microsoft.com/office/drawing/2014/main" id="{527ADEA3-9FAF-A496-74C9-63922D91003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572001" y="2296465"/>
            <a:ext cx="4021793" cy="2609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397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4AF8-9D63-ACC2-85B0-5C9E3D36E48C}"/>
              </a:ext>
            </a:extLst>
          </p:cNvPr>
          <p:cNvSpPr>
            <a:spLocks noGrp="1"/>
          </p:cNvSpPr>
          <p:nvPr>
            <p:ph type="title"/>
          </p:nvPr>
        </p:nvSpPr>
        <p:spPr/>
        <p:txBody>
          <a:bodyPr/>
          <a:lstStyle/>
          <a:p>
            <a:r>
              <a:rPr lang="en-US" dirty="0"/>
              <a:t>Applications of Linear Regression in Python</a:t>
            </a:r>
          </a:p>
        </p:txBody>
      </p:sp>
      <p:sp>
        <p:nvSpPr>
          <p:cNvPr id="3" name="Content Placeholder 2">
            <a:extLst>
              <a:ext uri="{FF2B5EF4-FFF2-40B4-BE49-F238E27FC236}">
                <a16:creationId xmlns:a16="http://schemas.microsoft.com/office/drawing/2014/main" id="{6AC6EEE2-AC3B-62FA-673F-16072F4069D7}"/>
              </a:ext>
            </a:extLst>
          </p:cNvPr>
          <p:cNvSpPr>
            <a:spLocks noGrp="1"/>
          </p:cNvSpPr>
          <p:nvPr>
            <p:ph sz="half" idx="1"/>
          </p:nvPr>
        </p:nvSpPr>
        <p:spPr/>
        <p:txBody>
          <a:bodyPr>
            <a:normAutofit/>
          </a:bodyPr>
          <a:lstStyle/>
          <a:p>
            <a:pPr algn="just">
              <a:lnSpc>
                <a:spcPct val="150000"/>
              </a:lnSpc>
            </a:pPr>
            <a:r>
              <a:rPr lang="en-US" sz="1350" dirty="0">
                <a:latin typeface="Times New Roman" panose="02020603050405020304" pitchFamily="18" charset="0"/>
                <a:cs typeface="Times New Roman" panose="02020603050405020304" pitchFamily="18" charset="0"/>
              </a:rPr>
              <a:t>Product Price </a:t>
            </a:r>
          </a:p>
          <a:p>
            <a:pPr marL="0" indent="0" algn="just">
              <a:lnSpc>
                <a:spcPct val="150000"/>
              </a:lnSpc>
              <a:buNone/>
            </a:pPr>
            <a:r>
              <a:rPr lang="en-US" sz="1050" dirty="0">
                <a:latin typeface="Times New Roman" panose="02020603050405020304" pitchFamily="18" charset="0"/>
                <a:cs typeface="Times New Roman" panose="02020603050405020304" pitchFamily="18" charset="0"/>
              </a:rPr>
              <a:t>Linear regression can be used to predict what the price of a product will be in the future, whether prices will go up or down.</a:t>
            </a:r>
            <a:endParaRPr lang="en-US" sz="825" dirty="0">
              <a:latin typeface="Times New Roman" panose="02020603050405020304" pitchFamily="18" charset="0"/>
              <a:cs typeface="Times New Roman" panose="02020603050405020304" pitchFamily="18" charset="0"/>
            </a:endParaRPr>
          </a:p>
        </p:txBody>
      </p:sp>
      <p:pic>
        <p:nvPicPr>
          <p:cNvPr id="19458" name="Picture 2" descr="Using machine learning to predict price of product on mercari | by Aniket  Mishrikotkar | Medium">
            <a:extLst>
              <a:ext uri="{FF2B5EF4-FFF2-40B4-BE49-F238E27FC236}">
                <a16:creationId xmlns:a16="http://schemas.microsoft.com/office/drawing/2014/main" id="{E9C1FEB3-2AAE-AB95-53FA-CB7467C2557F}"/>
              </a:ext>
            </a:extLst>
          </p:cNvPr>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29150" y="2407612"/>
            <a:ext cx="3886200" cy="2901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6229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4AF8-9D63-ACC2-85B0-5C9E3D36E48C}"/>
              </a:ext>
            </a:extLst>
          </p:cNvPr>
          <p:cNvSpPr>
            <a:spLocks noGrp="1"/>
          </p:cNvSpPr>
          <p:nvPr>
            <p:ph type="title"/>
          </p:nvPr>
        </p:nvSpPr>
        <p:spPr/>
        <p:txBody>
          <a:bodyPr/>
          <a:lstStyle/>
          <a:p>
            <a:r>
              <a:rPr lang="en-US" dirty="0"/>
              <a:t>Applications of Linear Regression in Python</a:t>
            </a:r>
          </a:p>
        </p:txBody>
      </p:sp>
      <p:sp>
        <p:nvSpPr>
          <p:cNvPr id="3" name="Content Placeholder 2">
            <a:extLst>
              <a:ext uri="{FF2B5EF4-FFF2-40B4-BE49-F238E27FC236}">
                <a16:creationId xmlns:a16="http://schemas.microsoft.com/office/drawing/2014/main" id="{6AC6EEE2-AC3B-62FA-673F-16072F4069D7}"/>
              </a:ext>
            </a:extLst>
          </p:cNvPr>
          <p:cNvSpPr>
            <a:spLocks noGrp="1"/>
          </p:cNvSpPr>
          <p:nvPr>
            <p:ph sz="half" idx="1"/>
          </p:nvPr>
        </p:nvSpPr>
        <p:spPr/>
        <p:txBody>
          <a:bodyPr>
            <a:normAutofit/>
          </a:bodyPr>
          <a:lstStyle/>
          <a:p>
            <a:pPr algn="just">
              <a:lnSpc>
                <a:spcPct val="150000"/>
              </a:lnSpc>
            </a:pPr>
            <a:r>
              <a:rPr lang="en-US" sz="1350" dirty="0">
                <a:latin typeface="Times New Roman" panose="02020603050405020304" pitchFamily="18" charset="0"/>
                <a:cs typeface="Times New Roman" panose="02020603050405020304" pitchFamily="18" charset="0"/>
              </a:rPr>
              <a:t>Score Predictions  </a:t>
            </a:r>
            <a:endParaRPr lang="en-US" sz="1050" dirty="0">
              <a:latin typeface="Times New Roman" panose="02020603050405020304" pitchFamily="18" charset="0"/>
              <a:cs typeface="Times New Roman" panose="02020603050405020304" pitchFamily="18" charset="0"/>
            </a:endParaRPr>
          </a:p>
          <a:p>
            <a:pPr marL="0" indent="0" algn="just">
              <a:lnSpc>
                <a:spcPct val="150000"/>
              </a:lnSpc>
              <a:buNone/>
            </a:pPr>
            <a:r>
              <a:rPr lang="en-US" sz="1050" dirty="0">
                <a:latin typeface="Times New Roman" panose="02020603050405020304" pitchFamily="18" charset="0"/>
                <a:cs typeface="Times New Roman" panose="02020603050405020304" pitchFamily="18" charset="0"/>
              </a:rPr>
              <a:t>Linear regression can be used to predict the number of runs a baseball player will score in upcoming games based on previous performance.</a:t>
            </a:r>
          </a:p>
        </p:txBody>
      </p:sp>
      <p:pic>
        <p:nvPicPr>
          <p:cNvPr id="17416" name="Picture 8" descr="The Seven Deadly Sins of AI Predictions | MIT Technology Review">
            <a:extLst>
              <a:ext uri="{FF2B5EF4-FFF2-40B4-BE49-F238E27FC236}">
                <a16:creationId xmlns:a16="http://schemas.microsoft.com/office/drawing/2014/main" id="{D0766FE5-D4DA-8C86-23B1-ABBF97CEE421}"/>
              </a:ext>
            </a:extLst>
          </p:cNvPr>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29150" y="2727874"/>
            <a:ext cx="3886200" cy="2260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6521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DD3D-ABF9-48BD-ED3C-454B84B09E3C}"/>
              </a:ext>
            </a:extLst>
          </p:cNvPr>
          <p:cNvSpPr>
            <a:spLocks noGrp="1"/>
          </p:cNvSpPr>
          <p:nvPr>
            <p:ph type="title"/>
          </p:nvPr>
        </p:nvSpPr>
        <p:spPr/>
        <p:txBody>
          <a:bodyPr/>
          <a:lstStyle/>
          <a:p>
            <a:r>
              <a:rPr lang="en-US" b="1" i="1" dirty="0">
                <a:solidFill>
                  <a:srgbClr val="292929"/>
                </a:solidFill>
                <a:effectLst/>
                <a:latin typeface="charter"/>
              </a:rPr>
              <a:t>Simple Linear Regression</a:t>
            </a:r>
            <a:endParaRPr lang="en-IN" dirty="0"/>
          </a:p>
        </p:txBody>
      </p:sp>
      <p:pic>
        <p:nvPicPr>
          <p:cNvPr id="5" name="Content Placeholder 4">
            <a:extLst>
              <a:ext uri="{FF2B5EF4-FFF2-40B4-BE49-F238E27FC236}">
                <a16:creationId xmlns:a16="http://schemas.microsoft.com/office/drawing/2014/main" id="{16B4ADC7-2546-E1C5-91EE-55A048AE61F0}"/>
              </a:ext>
            </a:extLst>
          </p:cNvPr>
          <p:cNvPicPr>
            <a:picLocks noGrp="1" noChangeAspect="1"/>
          </p:cNvPicPr>
          <p:nvPr>
            <p:ph idx="1"/>
          </p:nvPr>
        </p:nvPicPr>
        <p:blipFill>
          <a:blip r:embed="rId2"/>
          <a:stretch>
            <a:fillRect/>
          </a:stretch>
        </p:blipFill>
        <p:spPr>
          <a:xfrm>
            <a:off x="1371600" y="1752600"/>
            <a:ext cx="4188941" cy="3657600"/>
          </a:xfrm>
        </p:spPr>
      </p:pic>
    </p:spTree>
    <p:extLst>
      <p:ext uri="{BB962C8B-B14F-4D97-AF65-F5344CB8AC3E}">
        <p14:creationId xmlns:p14="http://schemas.microsoft.com/office/powerpoint/2010/main" val="3085541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4AF8-9D63-ACC2-85B0-5C9E3D36E48C}"/>
              </a:ext>
            </a:extLst>
          </p:cNvPr>
          <p:cNvSpPr>
            <a:spLocks noGrp="1"/>
          </p:cNvSpPr>
          <p:nvPr>
            <p:ph type="title"/>
          </p:nvPr>
        </p:nvSpPr>
        <p:spPr/>
        <p:txBody>
          <a:bodyPr>
            <a:normAutofit/>
          </a:bodyPr>
          <a:lstStyle/>
          <a:p>
            <a:r>
              <a:rPr lang="en-US" b="0" i="0" dirty="0">
                <a:solidFill>
                  <a:srgbClr val="272C37"/>
                </a:solidFill>
                <a:effectLst/>
                <a:latin typeface="Roboto" panose="02000000000000000000" pitchFamily="2" charset="0"/>
              </a:rPr>
              <a:t>Regression Equation </a:t>
            </a:r>
            <a:endParaRPr lang="en-US" dirty="0"/>
          </a:p>
        </p:txBody>
      </p:sp>
      <p:sp>
        <p:nvSpPr>
          <p:cNvPr id="3" name="Content Placeholder 2">
            <a:extLst>
              <a:ext uri="{FF2B5EF4-FFF2-40B4-BE49-F238E27FC236}">
                <a16:creationId xmlns:a16="http://schemas.microsoft.com/office/drawing/2014/main" id="{6AC6EEE2-AC3B-62FA-673F-16072F4069D7}"/>
              </a:ext>
            </a:extLst>
          </p:cNvPr>
          <p:cNvSpPr>
            <a:spLocks noGrp="1"/>
          </p:cNvSpPr>
          <p:nvPr>
            <p:ph idx="1"/>
          </p:nvPr>
        </p:nvSpPr>
        <p:spPr/>
        <p:txBody>
          <a:bodyPr>
            <a:normAutofit/>
          </a:bodyPr>
          <a:lstStyle/>
          <a:p>
            <a:pPr algn="just">
              <a:lnSpc>
                <a:spcPct val="150000"/>
              </a:lnSpc>
            </a:pPr>
            <a:r>
              <a:rPr lang="en-US" sz="1350" dirty="0">
                <a:latin typeface="Roboto" panose="02000000000000000000" pitchFamily="2" charset="0"/>
              </a:rPr>
              <a:t>The simplest linear regression equation with one dependent variable and one independent variable is:</a:t>
            </a:r>
          </a:p>
          <a:p>
            <a:pPr marL="342900" lvl="1" indent="0" algn="just">
              <a:lnSpc>
                <a:spcPct val="150000"/>
              </a:lnSpc>
              <a:buNone/>
            </a:pPr>
            <a:r>
              <a:rPr lang="en-US" sz="1500" dirty="0">
                <a:latin typeface="Roboto" panose="02000000000000000000" pitchFamily="2" charset="0"/>
              </a:rPr>
              <a:t>y = m*x + c</a:t>
            </a:r>
          </a:p>
          <a:p>
            <a:pPr algn="just">
              <a:lnSpc>
                <a:spcPct val="150000"/>
              </a:lnSpc>
            </a:pPr>
            <a:endParaRPr lang="en-US" sz="1350" dirty="0">
              <a:latin typeface="Roboto" panose="02000000000000000000" pitchFamily="2" charset="0"/>
            </a:endParaRPr>
          </a:p>
        </p:txBody>
      </p:sp>
      <p:pic>
        <p:nvPicPr>
          <p:cNvPr id="37890" name="Picture 2" descr="Regression Equation _ Graphic">
            <a:extLst>
              <a:ext uri="{FF2B5EF4-FFF2-40B4-BE49-F238E27FC236}">
                <a16:creationId xmlns:a16="http://schemas.microsoft.com/office/drawing/2014/main" id="{F888F9EC-DB17-3259-A2CE-65095565FB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050" y="3194765"/>
            <a:ext cx="5909461" cy="216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7216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2D2C79-BE4E-EB12-840D-73666648C49C}"/>
              </a:ext>
            </a:extLst>
          </p:cNvPr>
          <p:cNvPicPr>
            <a:picLocks noChangeAspect="1"/>
          </p:cNvPicPr>
          <p:nvPr/>
        </p:nvPicPr>
        <p:blipFill>
          <a:blip r:embed="rId2"/>
          <a:stretch>
            <a:fillRect/>
          </a:stretch>
        </p:blipFill>
        <p:spPr>
          <a:xfrm>
            <a:off x="614020" y="1067189"/>
            <a:ext cx="7915961" cy="4070744"/>
          </a:xfrm>
          <a:prstGeom prst="rect">
            <a:avLst/>
          </a:prstGeom>
        </p:spPr>
      </p:pic>
    </p:spTree>
    <p:extLst>
      <p:ext uri="{BB962C8B-B14F-4D97-AF65-F5344CB8AC3E}">
        <p14:creationId xmlns:p14="http://schemas.microsoft.com/office/powerpoint/2010/main" val="40624177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626C1-E15D-ADBB-3AD0-E4A78B6BD470}"/>
              </a:ext>
            </a:extLst>
          </p:cNvPr>
          <p:cNvSpPr>
            <a:spLocks noGrp="1"/>
          </p:cNvSpPr>
          <p:nvPr>
            <p:ph type="title"/>
          </p:nvPr>
        </p:nvSpPr>
        <p:spPr>
          <a:xfrm>
            <a:off x="1088685" y="1460640"/>
            <a:ext cx="7202456" cy="362329"/>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3635B81C-070E-D1B9-A221-68926FC384F7}"/>
              </a:ext>
            </a:extLst>
          </p:cNvPr>
          <p:cNvSpPr>
            <a:spLocks noGrp="1"/>
          </p:cNvSpPr>
          <p:nvPr>
            <p:ph idx="1"/>
          </p:nvPr>
        </p:nvSpPr>
        <p:spPr>
          <a:xfrm>
            <a:off x="1088685" y="1981200"/>
            <a:ext cx="7202456" cy="4114800"/>
          </a:xfrm>
        </p:spPr>
        <p:txBody>
          <a:bodyPr>
            <a:normAutofit fontScale="47500" lnSpcReduction="20000"/>
          </a:bodyPr>
          <a:lstStyle/>
          <a:p>
            <a:r>
              <a:rPr lang="en-US" sz="4200" b="1" i="1" dirty="0">
                <a:solidFill>
                  <a:srgbClr val="292929"/>
                </a:solidFill>
                <a:effectLst/>
                <a:latin typeface="charter"/>
              </a:rPr>
              <a:t>Simple Linear Regression</a:t>
            </a:r>
            <a:r>
              <a:rPr lang="en-US" sz="4200" b="0" i="1" dirty="0">
                <a:solidFill>
                  <a:srgbClr val="292929"/>
                </a:solidFill>
                <a:effectLst/>
                <a:latin typeface="charter"/>
              </a:rPr>
              <a:t>: It is a type of linear regression model where there is only independent or explanatory variable.</a:t>
            </a:r>
          </a:p>
          <a:p>
            <a:pPr algn="l"/>
            <a:r>
              <a:rPr lang="en-IN" sz="4200" b="1" i="0" dirty="0">
                <a:solidFill>
                  <a:srgbClr val="292929"/>
                </a:solidFill>
                <a:effectLst/>
                <a:latin typeface="charter"/>
              </a:rPr>
              <a:t>Linear Regression can be written mathematically as follows:</a:t>
            </a:r>
            <a:endParaRPr lang="en-IN" sz="4200" b="0" i="0" dirty="0">
              <a:solidFill>
                <a:srgbClr val="292929"/>
              </a:solidFill>
              <a:effectLst/>
              <a:latin typeface="charter"/>
            </a:endParaRPr>
          </a:p>
          <a:p>
            <a:pPr algn="l"/>
            <a:r>
              <a:rPr lang="en-IN" sz="4200" b="1" i="0" dirty="0">
                <a:solidFill>
                  <a:srgbClr val="292929"/>
                </a:solidFill>
                <a:effectLst/>
                <a:latin typeface="charter"/>
              </a:rPr>
              <a:t>Y = </a:t>
            </a:r>
            <a:r>
              <a:rPr lang="el-GR" sz="4200" b="1" i="0" dirty="0">
                <a:solidFill>
                  <a:srgbClr val="292929"/>
                </a:solidFill>
                <a:effectLst/>
                <a:latin typeface="charter"/>
              </a:rPr>
              <a:t>β0 + β1.</a:t>
            </a:r>
            <a:r>
              <a:rPr lang="en-IN" sz="4200" b="1" i="0" dirty="0">
                <a:solidFill>
                  <a:srgbClr val="292929"/>
                </a:solidFill>
                <a:effectLst/>
                <a:latin typeface="charter"/>
              </a:rPr>
              <a:t>X1 + </a:t>
            </a:r>
            <a:r>
              <a:rPr lang="el-GR" sz="4200" b="1" i="0" dirty="0">
                <a:solidFill>
                  <a:srgbClr val="292929"/>
                </a:solidFill>
                <a:effectLst/>
                <a:latin typeface="charter"/>
              </a:rPr>
              <a:t>β2. </a:t>
            </a:r>
            <a:r>
              <a:rPr lang="en-IN" sz="4200" b="1" i="0" dirty="0">
                <a:solidFill>
                  <a:srgbClr val="292929"/>
                </a:solidFill>
                <a:effectLst/>
                <a:latin typeface="charter"/>
              </a:rPr>
              <a:t>X2 + </a:t>
            </a:r>
            <a:r>
              <a:rPr lang="el-GR" sz="4200" b="1" i="0" dirty="0">
                <a:solidFill>
                  <a:srgbClr val="292929"/>
                </a:solidFill>
                <a:effectLst/>
                <a:latin typeface="charter"/>
              </a:rPr>
              <a:t>β3. </a:t>
            </a:r>
            <a:r>
              <a:rPr lang="en-IN" sz="4200" b="1" i="0" dirty="0">
                <a:solidFill>
                  <a:srgbClr val="292929"/>
                </a:solidFill>
                <a:effectLst/>
                <a:latin typeface="charter"/>
              </a:rPr>
              <a:t>X3 + </a:t>
            </a:r>
            <a:r>
              <a:rPr lang="el-GR" sz="4200" b="1" i="0" dirty="0">
                <a:solidFill>
                  <a:srgbClr val="292929"/>
                </a:solidFill>
                <a:effectLst/>
                <a:latin typeface="charter"/>
              </a:rPr>
              <a:t>β4. </a:t>
            </a:r>
            <a:r>
              <a:rPr lang="en-IN" sz="4200" b="1" i="0" dirty="0">
                <a:solidFill>
                  <a:srgbClr val="292929"/>
                </a:solidFill>
                <a:effectLst/>
                <a:latin typeface="charter"/>
              </a:rPr>
              <a:t>X4+ </a:t>
            </a:r>
            <a:r>
              <a:rPr lang="el-GR" sz="4200" b="1" i="0" dirty="0">
                <a:solidFill>
                  <a:srgbClr val="292929"/>
                </a:solidFill>
                <a:effectLst/>
                <a:latin typeface="charter"/>
              </a:rPr>
              <a:t>β5. </a:t>
            </a:r>
            <a:r>
              <a:rPr lang="en-IN" sz="4200" b="1" i="0" dirty="0">
                <a:solidFill>
                  <a:srgbClr val="292929"/>
                </a:solidFill>
                <a:effectLst/>
                <a:latin typeface="charter"/>
              </a:rPr>
              <a:t>X5 + </a:t>
            </a:r>
            <a:r>
              <a:rPr lang="el-GR" sz="4200" b="1" i="0" dirty="0">
                <a:solidFill>
                  <a:srgbClr val="292929"/>
                </a:solidFill>
                <a:effectLst/>
                <a:latin typeface="charter"/>
              </a:rPr>
              <a:t>β5. </a:t>
            </a:r>
            <a:r>
              <a:rPr lang="en-IN" sz="4200" b="1" i="0" dirty="0">
                <a:solidFill>
                  <a:srgbClr val="292929"/>
                </a:solidFill>
                <a:effectLst/>
                <a:latin typeface="charter"/>
              </a:rPr>
              <a:t>X6 + </a:t>
            </a:r>
            <a:r>
              <a:rPr lang="el-GR" sz="4200" b="1" i="0" dirty="0">
                <a:solidFill>
                  <a:srgbClr val="292929"/>
                </a:solidFill>
                <a:effectLst/>
                <a:latin typeface="charter"/>
              </a:rPr>
              <a:t>ϵ</a:t>
            </a:r>
            <a:endParaRPr lang="el-GR" sz="4200" b="0" i="0" dirty="0">
              <a:solidFill>
                <a:srgbClr val="292929"/>
              </a:solidFill>
              <a:effectLst/>
              <a:latin typeface="charter"/>
            </a:endParaRPr>
          </a:p>
          <a:p>
            <a:pPr algn="l"/>
            <a:r>
              <a:rPr lang="en-IN" sz="4200" b="1" i="0" dirty="0">
                <a:solidFill>
                  <a:srgbClr val="292929"/>
                </a:solidFill>
                <a:effectLst/>
                <a:latin typeface="charter"/>
              </a:rPr>
              <a:t>charges = </a:t>
            </a:r>
            <a:r>
              <a:rPr lang="el-GR" sz="4200" b="1" i="0" dirty="0">
                <a:solidFill>
                  <a:srgbClr val="292929"/>
                </a:solidFill>
                <a:effectLst/>
                <a:latin typeface="charter"/>
              </a:rPr>
              <a:t>β0 + β1.</a:t>
            </a:r>
            <a:r>
              <a:rPr lang="en-IN" sz="4200" b="1" i="0" dirty="0" err="1">
                <a:solidFill>
                  <a:srgbClr val="292929"/>
                </a:solidFill>
                <a:effectLst/>
                <a:latin typeface="charter"/>
              </a:rPr>
              <a:t>bmi</a:t>
            </a:r>
            <a:r>
              <a:rPr lang="en-IN" sz="4200" b="1" i="0" dirty="0">
                <a:solidFill>
                  <a:srgbClr val="292929"/>
                </a:solidFill>
                <a:effectLst/>
                <a:latin typeface="charter"/>
              </a:rPr>
              <a:t> + </a:t>
            </a:r>
            <a:r>
              <a:rPr lang="el-GR" sz="4200" b="1" i="0" dirty="0">
                <a:solidFill>
                  <a:srgbClr val="292929"/>
                </a:solidFill>
                <a:effectLst/>
                <a:latin typeface="charter"/>
              </a:rPr>
              <a:t>β2.</a:t>
            </a:r>
            <a:r>
              <a:rPr lang="en-IN" sz="4200" b="1" i="0" dirty="0">
                <a:solidFill>
                  <a:srgbClr val="292929"/>
                </a:solidFill>
                <a:effectLst/>
                <a:latin typeface="charter"/>
              </a:rPr>
              <a:t>age+ </a:t>
            </a:r>
            <a:r>
              <a:rPr lang="el-GR" sz="4200" b="1" i="0" dirty="0">
                <a:solidFill>
                  <a:srgbClr val="292929"/>
                </a:solidFill>
                <a:effectLst/>
                <a:latin typeface="charter"/>
              </a:rPr>
              <a:t>β3.</a:t>
            </a:r>
            <a:r>
              <a:rPr lang="en-IN" sz="4200" b="1" i="0" dirty="0">
                <a:solidFill>
                  <a:srgbClr val="292929"/>
                </a:solidFill>
                <a:effectLst/>
                <a:latin typeface="charter"/>
              </a:rPr>
              <a:t>sex + </a:t>
            </a:r>
            <a:r>
              <a:rPr lang="el-GR" sz="4200" b="1" i="0" dirty="0">
                <a:solidFill>
                  <a:srgbClr val="292929"/>
                </a:solidFill>
                <a:effectLst/>
                <a:latin typeface="charter"/>
              </a:rPr>
              <a:t>β4 .</a:t>
            </a:r>
            <a:r>
              <a:rPr lang="en-IN" sz="4200" b="1" i="0" dirty="0">
                <a:solidFill>
                  <a:srgbClr val="292929"/>
                </a:solidFill>
                <a:effectLst/>
                <a:latin typeface="charter"/>
              </a:rPr>
              <a:t>children+ </a:t>
            </a:r>
            <a:r>
              <a:rPr lang="el-GR" sz="4200" b="1" i="0" dirty="0">
                <a:solidFill>
                  <a:srgbClr val="292929"/>
                </a:solidFill>
                <a:effectLst/>
                <a:latin typeface="charter"/>
              </a:rPr>
              <a:t>β5.</a:t>
            </a:r>
            <a:r>
              <a:rPr lang="en-IN" sz="4200" b="1" i="0" dirty="0">
                <a:solidFill>
                  <a:srgbClr val="292929"/>
                </a:solidFill>
                <a:effectLst/>
                <a:latin typeface="charter"/>
              </a:rPr>
              <a:t>region + </a:t>
            </a:r>
            <a:r>
              <a:rPr lang="el-GR" sz="4200" b="1" i="0" dirty="0">
                <a:solidFill>
                  <a:srgbClr val="292929"/>
                </a:solidFill>
                <a:effectLst/>
                <a:latin typeface="charter"/>
              </a:rPr>
              <a:t>β5.</a:t>
            </a:r>
            <a:r>
              <a:rPr lang="en-IN" sz="4200" b="1" i="0" dirty="0">
                <a:solidFill>
                  <a:srgbClr val="292929"/>
                </a:solidFill>
                <a:effectLst/>
                <a:latin typeface="charter"/>
              </a:rPr>
              <a:t>smoker + </a:t>
            </a:r>
            <a:r>
              <a:rPr lang="el-GR" sz="4200" b="1" i="0" dirty="0">
                <a:solidFill>
                  <a:srgbClr val="292929"/>
                </a:solidFill>
                <a:effectLst/>
                <a:latin typeface="charter"/>
              </a:rPr>
              <a:t>ϵ</a:t>
            </a:r>
            <a:endParaRPr lang="el-GR" sz="4200" b="0" i="0" dirty="0">
              <a:solidFill>
                <a:srgbClr val="292929"/>
              </a:solidFill>
              <a:effectLst/>
              <a:latin typeface="charter"/>
            </a:endParaRPr>
          </a:p>
          <a:p>
            <a:pPr algn="l"/>
            <a:r>
              <a:rPr lang="en-IN" sz="4200" b="1" i="0" dirty="0">
                <a:solidFill>
                  <a:srgbClr val="292929"/>
                </a:solidFill>
                <a:effectLst/>
                <a:latin typeface="charter"/>
              </a:rPr>
              <a:t>charges</a:t>
            </a:r>
            <a:r>
              <a:rPr lang="en-IN" sz="4200" b="0" i="0" dirty="0">
                <a:solidFill>
                  <a:srgbClr val="292929"/>
                </a:solidFill>
                <a:effectLst/>
                <a:latin typeface="charter"/>
              </a:rPr>
              <a:t>= response variable, generally denoted by Y</a:t>
            </a:r>
          </a:p>
          <a:p>
            <a:pPr algn="l"/>
            <a:r>
              <a:rPr lang="en-IN" sz="4200" b="1" i="0" dirty="0" err="1">
                <a:solidFill>
                  <a:srgbClr val="292929"/>
                </a:solidFill>
                <a:effectLst/>
                <a:latin typeface="charter"/>
              </a:rPr>
              <a:t>bmi</a:t>
            </a:r>
            <a:r>
              <a:rPr lang="en-IN" sz="4200" b="1" i="0" dirty="0">
                <a:solidFill>
                  <a:srgbClr val="292929"/>
                </a:solidFill>
                <a:effectLst/>
                <a:latin typeface="charter"/>
              </a:rPr>
              <a:t>, age, sex, children, region, smoker</a:t>
            </a:r>
            <a:r>
              <a:rPr lang="en-IN" sz="4200" b="0" i="0" dirty="0">
                <a:solidFill>
                  <a:srgbClr val="292929"/>
                </a:solidFill>
                <a:effectLst/>
                <a:latin typeface="charter"/>
              </a:rPr>
              <a:t>=Predictor variables, denoted by X1, X2, X3 and X4 respectively</a:t>
            </a:r>
          </a:p>
          <a:p>
            <a:pPr algn="l"/>
            <a:r>
              <a:rPr lang="el-GR" sz="4200" b="1" i="0" dirty="0">
                <a:solidFill>
                  <a:srgbClr val="292929"/>
                </a:solidFill>
                <a:effectLst/>
                <a:latin typeface="charter"/>
              </a:rPr>
              <a:t>β0 = </a:t>
            </a:r>
            <a:r>
              <a:rPr lang="en-IN" sz="4200" b="0" i="0" dirty="0">
                <a:solidFill>
                  <a:srgbClr val="292929"/>
                </a:solidFill>
                <a:effectLst/>
                <a:latin typeface="charter"/>
              </a:rPr>
              <a:t>Y-intercept </a:t>
            </a:r>
          </a:p>
          <a:p>
            <a:pPr algn="l"/>
            <a:r>
              <a:rPr lang="el-GR" sz="4200" b="1" i="0" dirty="0">
                <a:solidFill>
                  <a:srgbClr val="292929"/>
                </a:solidFill>
                <a:effectLst/>
                <a:latin typeface="charter"/>
              </a:rPr>
              <a:t>β1, β2, β3, β4, β5 = </a:t>
            </a:r>
            <a:r>
              <a:rPr lang="en-IN" sz="4200" b="0" i="0" dirty="0">
                <a:solidFill>
                  <a:srgbClr val="292929"/>
                </a:solidFill>
                <a:effectLst/>
                <a:latin typeface="charter"/>
              </a:rPr>
              <a:t>regression coefficients</a:t>
            </a:r>
          </a:p>
          <a:p>
            <a:pPr algn="l"/>
            <a:r>
              <a:rPr lang="el-GR" sz="4200" b="1" i="0" dirty="0">
                <a:solidFill>
                  <a:srgbClr val="292929"/>
                </a:solidFill>
                <a:effectLst/>
                <a:latin typeface="charter"/>
              </a:rPr>
              <a:t>ϵ = </a:t>
            </a:r>
            <a:r>
              <a:rPr lang="en-IN" sz="4200" b="0" i="0" dirty="0">
                <a:solidFill>
                  <a:srgbClr val="292929"/>
                </a:solidFill>
                <a:effectLst/>
                <a:latin typeface="charter"/>
              </a:rPr>
              <a:t>Error terms (Residuals)</a:t>
            </a:r>
          </a:p>
          <a:p>
            <a:endParaRPr lang="en-IN" dirty="0"/>
          </a:p>
        </p:txBody>
      </p:sp>
    </p:spTree>
    <p:extLst>
      <p:ext uri="{BB962C8B-B14F-4D97-AF65-F5344CB8AC3E}">
        <p14:creationId xmlns:p14="http://schemas.microsoft.com/office/powerpoint/2010/main" val="9306125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7117C-78DB-4F7C-A44A-82E310D2D173}"/>
              </a:ext>
            </a:extLst>
          </p:cNvPr>
          <p:cNvSpPr>
            <a:spLocks noGrp="1"/>
          </p:cNvSpPr>
          <p:nvPr>
            <p:ph type="title"/>
          </p:nvPr>
        </p:nvSpPr>
        <p:spPr>
          <a:xfrm>
            <a:off x="838200" y="1133628"/>
            <a:ext cx="7543800" cy="927818"/>
          </a:xfrm>
        </p:spPr>
        <p:txBody>
          <a:bodyPr>
            <a:normAutofit fontScale="90000"/>
          </a:bodyPr>
          <a:lstStyle/>
          <a:p>
            <a:r>
              <a:rPr lang="en-US" sz="3600" dirty="0">
                <a:solidFill>
                  <a:srgbClr val="4A4A4A"/>
                </a:solidFill>
                <a:latin typeface="Open Sans" panose="020B0606030504020204" pitchFamily="34" charset="0"/>
              </a:rPr>
              <a:t>Least Square Method – Finding the best fit line</a:t>
            </a:r>
            <a:r>
              <a:rPr lang="en-US" b="0" i="0" dirty="0">
                <a:solidFill>
                  <a:srgbClr val="4A4A4A"/>
                </a:solidFill>
                <a:effectLst/>
                <a:latin typeface="Open Sans" panose="020B0606030504020204" pitchFamily="34" charset="0"/>
              </a:rPr>
              <a:t/>
            </a:r>
            <a:br>
              <a:rPr lang="en-US" b="0" i="0" dirty="0">
                <a:solidFill>
                  <a:srgbClr val="4A4A4A"/>
                </a:solidFill>
                <a:effectLst/>
                <a:latin typeface="Open Sans" panose="020B0606030504020204" pitchFamily="34" charset="0"/>
              </a:rPr>
            </a:br>
            <a:r>
              <a:rPr lang="en-US" dirty="0"/>
              <a:t/>
            </a:r>
            <a:br>
              <a:rPr lang="en-US" dirty="0"/>
            </a:br>
            <a:r>
              <a:rPr lang="en-US" b="0" i="0" dirty="0">
                <a:solidFill>
                  <a:srgbClr val="4A4A4A"/>
                </a:solidFill>
                <a:effectLst/>
                <a:latin typeface="Open Sans" panose="020B0606030504020204" pitchFamily="34" charset="0"/>
              </a:rPr>
              <a:t/>
            </a:r>
            <a:br>
              <a:rPr lang="en-US" b="0" i="0" dirty="0">
                <a:solidFill>
                  <a:srgbClr val="4A4A4A"/>
                </a:solidFill>
                <a:effectLst/>
                <a:latin typeface="Open Sans" panose="020B0606030504020204" pitchFamily="34" charset="0"/>
              </a:rPr>
            </a:br>
            <a:r>
              <a:rPr lang="en-US" dirty="0"/>
              <a:t/>
            </a:r>
            <a:br>
              <a:rPr lang="en-US" dirty="0"/>
            </a:br>
            <a:r>
              <a:rPr lang="en-US" sz="1650" dirty="0">
                <a:solidFill>
                  <a:srgbClr val="4A4A4A"/>
                </a:solidFill>
                <a:latin typeface="Open Sans" panose="020B0606030504020204" pitchFamily="34" charset="0"/>
              </a:rPr>
              <a:t/>
            </a:r>
            <a:br>
              <a:rPr lang="en-US" sz="1650" dirty="0">
                <a:solidFill>
                  <a:srgbClr val="4A4A4A"/>
                </a:solidFill>
                <a:latin typeface="Open Sans" panose="020B0606030504020204" pitchFamily="34" charset="0"/>
              </a:rPr>
            </a:br>
            <a:r>
              <a:rPr lang="en-US" dirty="0"/>
              <a:t/>
            </a:r>
            <a:br>
              <a:rPr lang="en-US" dirty="0"/>
            </a:br>
            <a:endParaRPr lang="en-IN" dirty="0"/>
          </a:p>
        </p:txBody>
      </p:sp>
      <p:sp>
        <p:nvSpPr>
          <p:cNvPr id="7" name="TextBox 6">
            <a:extLst>
              <a:ext uri="{FF2B5EF4-FFF2-40B4-BE49-F238E27FC236}">
                <a16:creationId xmlns:a16="http://schemas.microsoft.com/office/drawing/2014/main" id="{2FFD6DA8-AB2D-8D4A-5C27-CB97AAE91543}"/>
              </a:ext>
            </a:extLst>
          </p:cNvPr>
          <p:cNvSpPr txBox="1"/>
          <p:nvPr/>
        </p:nvSpPr>
        <p:spPr>
          <a:xfrm>
            <a:off x="1143000" y="1905000"/>
            <a:ext cx="5829299" cy="927818"/>
          </a:xfrm>
          <a:prstGeom prst="rect">
            <a:avLst/>
          </a:prstGeom>
          <a:noFill/>
        </p:spPr>
        <p:txBody>
          <a:bodyPr wrap="square">
            <a:spAutoFit/>
          </a:bodyPr>
          <a:lstStyle/>
          <a:p>
            <a:pPr algn="just" fontAlgn="base">
              <a:lnSpc>
                <a:spcPts val="1425"/>
              </a:lnSpc>
              <a:spcAft>
                <a:spcPts val="1080"/>
              </a:spcAft>
            </a:pPr>
            <a:r>
              <a:rPr lang="en-IN" dirty="0">
                <a:solidFill>
                  <a:srgbClr val="4A4A4A"/>
                </a:solidFill>
                <a:latin typeface="Open Sans" panose="020B0606030504020204" pitchFamily="34" charset="0"/>
              </a:rPr>
              <a:t>Regression Line, </a:t>
            </a:r>
            <a:r>
              <a:rPr lang="en-IN" b="1" dirty="0">
                <a:solidFill>
                  <a:srgbClr val="4A4A4A"/>
                </a:solidFill>
                <a:latin typeface="Open Sans" panose="020B0606030504020204" pitchFamily="34" charset="0"/>
              </a:rPr>
              <a:t>y = </a:t>
            </a:r>
            <a:r>
              <a:rPr lang="en-IN" b="1" dirty="0" err="1">
                <a:solidFill>
                  <a:srgbClr val="4A4A4A"/>
                </a:solidFill>
                <a:latin typeface="Open Sans" panose="020B0606030504020204" pitchFamily="34" charset="0"/>
              </a:rPr>
              <a:t>mx+c</a:t>
            </a:r>
            <a:r>
              <a:rPr lang="en-IN" b="1" dirty="0">
                <a:solidFill>
                  <a:srgbClr val="4A4A4A"/>
                </a:solidFill>
                <a:latin typeface="Open Sans" panose="020B0606030504020204" pitchFamily="34" charset="0"/>
              </a:rPr>
              <a:t> </a:t>
            </a:r>
            <a:r>
              <a:rPr lang="en-IN" dirty="0">
                <a:solidFill>
                  <a:srgbClr val="4A4A4A"/>
                </a:solidFill>
                <a:latin typeface="Open Sans" panose="020B0606030504020204" pitchFamily="34" charset="0"/>
              </a:rPr>
              <a:t>where,</a:t>
            </a:r>
          </a:p>
          <a:p>
            <a:pPr algn="just" fontAlgn="base">
              <a:lnSpc>
                <a:spcPts val="1425"/>
              </a:lnSpc>
              <a:spcAft>
                <a:spcPts val="1080"/>
              </a:spcAft>
            </a:pPr>
            <a:r>
              <a:rPr lang="en-IN" dirty="0">
                <a:solidFill>
                  <a:srgbClr val="4A4A4A"/>
                </a:solidFill>
                <a:latin typeface="Open Sans" panose="020B0606030504020204" pitchFamily="34" charset="0"/>
              </a:rPr>
              <a:t>y = Dependent Variable</a:t>
            </a:r>
          </a:p>
          <a:p>
            <a:pPr algn="just" fontAlgn="base">
              <a:lnSpc>
                <a:spcPts val="1425"/>
              </a:lnSpc>
              <a:spcAft>
                <a:spcPts val="1080"/>
              </a:spcAft>
            </a:pPr>
            <a:r>
              <a:rPr lang="en-IN" dirty="0">
                <a:solidFill>
                  <a:srgbClr val="4A4A4A"/>
                </a:solidFill>
                <a:latin typeface="Open Sans" panose="020B0606030504020204" pitchFamily="34" charset="0"/>
              </a:rPr>
              <a:t>x= Independent Variable ; c = y-Intercept</a:t>
            </a:r>
          </a:p>
        </p:txBody>
      </p:sp>
      <p:pic>
        <p:nvPicPr>
          <p:cNvPr id="8" name="Picture 7">
            <a:extLst>
              <a:ext uri="{FF2B5EF4-FFF2-40B4-BE49-F238E27FC236}">
                <a16:creationId xmlns:a16="http://schemas.microsoft.com/office/drawing/2014/main" id="{C5E3F748-76D0-7F8B-1B79-BBB1723183F7}"/>
              </a:ext>
            </a:extLst>
          </p:cNvPr>
          <p:cNvPicPr>
            <a:picLocks noChangeAspect="1"/>
          </p:cNvPicPr>
          <p:nvPr/>
        </p:nvPicPr>
        <p:blipFill>
          <a:blip r:embed="rId2"/>
          <a:stretch>
            <a:fillRect/>
          </a:stretch>
        </p:blipFill>
        <p:spPr>
          <a:xfrm>
            <a:off x="1150374" y="3411723"/>
            <a:ext cx="4594396" cy="2608077"/>
          </a:xfrm>
          <a:prstGeom prst="rect">
            <a:avLst/>
          </a:prstGeom>
        </p:spPr>
      </p:pic>
    </p:spTree>
    <p:extLst>
      <p:ext uri="{BB962C8B-B14F-4D97-AF65-F5344CB8AC3E}">
        <p14:creationId xmlns:p14="http://schemas.microsoft.com/office/powerpoint/2010/main" val="3378037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93CED-9660-659E-D19A-477CEEA14276}"/>
              </a:ext>
            </a:extLst>
          </p:cNvPr>
          <p:cNvSpPr>
            <a:spLocks noGrp="1"/>
          </p:cNvSpPr>
          <p:nvPr>
            <p:ph type="title"/>
          </p:nvPr>
        </p:nvSpPr>
        <p:spPr/>
        <p:txBody>
          <a:bodyPr/>
          <a:lstStyle/>
          <a:p>
            <a:r>
              <a:rPr lang="en-IN" dirty="0"/>
              <a:t>Problem solving</a:t>
            </a:r>
          </a:p>
        </p:txBody>
      </p:sp>
      <p:sp>
        <p:nvSpPr>
          <p:cNvPr id="3" name="Content Placeholder 2">
            <a:extLst>
              <a:ext uri="{FF2B5EF4-FFF2-40B4-BE49-F238E27FC236}">
                <a16:creationId xmlns:a16="http://schemas.microsoft.com/office/drawing/2014/main" id="{7787922C-6062-F5C5-2F1A-ADE9685E744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CEDE438-C1A1-07B5-AFB1-9E826B9AB1BE}"/>
              </a:ext>
            </a:extLst>
          </p:cNvPr>
          <p:cNvPicPr>
            <a:picLocks noChangeAspect="1"/>
          </p:cNvPicPr>
          <p:nvPr/>
        </p:nvPicPr>
        <p:blipFill>
          <a:blip r:embed="rId2"/>
          <a:stretch>
            <a:fillRect/>
          </a:stretch>
        </p:blipFill>
        <p:spPr>
          <a:xfrm>
            <a:off x="1143000" y="2210594"/>
            <a:ext cx="6561754" cy="3581400"/>
          </a:xfrm>
          <a:prstGeom prst="rect">
            <a:avLst/>
          </a:prstGeom>
        </p:spPr>
      </p:pic>
    </p:spTree>
    <p:extLst>
      <p:ext uri="{BB962C8B-B14F-4D97-AF65-F5344CB8AC3E}">
        <p14:creationId xmlns:p14="http://schemas.microsoft.com/office/powerpoint/2010/main" val="8883474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C6B49-8FB6-B6E2-AF04-BF0396FE7C18}"/>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5B113D18-CC0C-141A-61DE-BD4A70967207}"/>
              </a:ext>
            </a:extLst>
          </p:cNvPr>
          <p:cNvPicPr>
            <a:picLocks noGrp="1" noChangeAspect="1"/>
          </p:cNvPicPr>
          <p:nvPr>
            <p:ph idx="1"/>
          </p:nvPr>
        </p:nvPicPr>
        <p:blipFill>
          <a:blip r:embed="rId2"/>
          <a:stretch>
            <a:fillRect/>
          </a:stretch>
        </p:blipFill>
        <p:spPr>
          <a:xfrm>
            <a:off x="2533473" y="2835333"/>
            <a:ext cx="4077053" cy="2331922"/>
          </a:xfrm>
        </p:spPr>
      </p:pic>
      <p:pic>
        <p:nvPicPr>
          <p:cNvPr id="9" name="Picture 8">
            <a:extLst>
              <a:ext uri="{FF2B5EF4-FFF2-40B4-BE49-F238E27FC236}">
                <a16:creationId xmlns:a16="http://schemas.microsoft.com/office/drawing/2014/main" id="{56D52FF3-2EB2-1672-3962-5A715CE5B51C}"/>
              </a:ext>
            </a:extLst>
          </p:cNvPr>
          <p:cNvPicPr>
            <a:picLocks noChangeAspect="1"/>
          </p:cNvPicPr>
          <p:nvPr/>
        </p:nvPicPr>
        <p:blipFill>
          <a:blip r:embed="rId3"/>
          <a:stretch>
            <a:fillRect/>
          </a:stretch>
        </p:blipFill>
        <p:spPr>
          <a:xfrm>
            <a:off x="2895600" y="1240443"/>
            <a:ext cx="2979851" cy="900491"/>
          </a:xfrm>
          <a:prstGeom prst="rect">
            <a:avLst/>
          </a:prstGeom>
        </p:spPr>
      </p:pic>
    </p:spTree>
    <p:extLst>
      <p:ext uri="{BB962C8B-B14F-4D97-AF65-F5344CB8AC3E}">
        <p14:creationId xmlns:p14="http://schemas.microsoft.com/office/powerpoint/2010/main" val="28796184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FFF4D-7982-74FA-3357-B5E047150AA2}"/>
              </a:ext>
            </a:extLst>
          </p:cNvPr>
          <p:cNvSpPr>
            <a:spLocks noGrp="1"/>
          </p:cNvSpPr>
          <p:nvPr>
            <p:ph type="title"/>
          </p:nvPr>
        </p:nvSpPr>
        <p:spPr/>
        <p:txBody>
          <a:bodyPr/>
          <a:lstStyle/>
          <a:p>
            <a:endParaRPr lang="en-IN" dirty="0"/>
          </a:p>
        </p:txBody>
      </p:sp>
      <p:pic>
        <p:nvPicPr>
          <p:cNvPr id="9" name="Content Placeholder 8">
            <a:extLst>
              <a:ext uri="{FF2B5EF4-FFF2-40B4-BE49-F238E27FC236}">
                <a16:creationId xmlns:a16="http://schemas.microsoft.com/office/drawing/2014/main" id="{913DE684-6E92-E0B9-DAFA-7C3AE51230E4}"/>
              </a:ext>
            </a:extLst>
          </p:cNvPr>
          <p:cNvPicPr>
            <a:picLocks noGrp="1" noChangeAspect="1"/>
          </p:cNvPicPr>
          <p:nvPr>
            <p:ph idx="1"/>
          </p:nvPr>
        </p:nvPicPr>
        <p:blipFill>
          <a:blip r:embed="rId2"/>
          <a:stretch>
            <a:fillRect/>
          </a:stretch>
        </p:blipFill>
        <p:spPr>
          <a:xfrm>
            <a:off x="5334000" y="1547524"/>
            <a:ext cx="1981200" cy="482860"/>
          </a:xfrm>
        </p:spPr>
      </p:pic>
      <p:pic>
        <p:nvPicPr>
          <p:cNvPr id="5" name="Picture 4">
            <a:extLst>
              <a:ext uri="{FF2B5EF4-FFF2-40B4-BE49-F238E27FC236}">
                <a16:creationId xmlns:a16="http://schemas.microsoft.com/office/drawing/2014/main" id="{0EB26CD1-50EF-6A4E-FCCC-976C1F62A310}"/>
              </a:ext>
            </a:extLst>
          </p:cNvPr>
          <p:cNvPicPr>
            <a:picLocks noChangeAspect="1"/>
          </p:cNvPicPr>
          <p:nvPr/>
        </p:nvPicPr>
        <p:blipFill>
          <a:blip r:embed="rId3"/>
          <a:stretch>
            <a:fillRect/>
          </a:stretch>
        </p:blipFill>
        <p:spPr>
          <a:xfrm>
            <a:off x="1371600" y="548440"/>
            <a:ext cx="1804342" cy="975560"/>
          </a:xfrm>
          <a:prstGeom prst="rect">
            <a:avLst/>
          </a:prstGeom>
        </p:spPr>
      </p:pic>
      <p:pic>
        <p:nvPicPr>
          <p:cNvPr id="7" name="Picture 6">
            <a:extLst>
              <a:ext uri="{FF2B5EF4-FFF2-40B4-BE49-F238E27FC236}">
                <a16:creationId xmlns:a16="http://schemas.microsoft.com/office/drawing/2014/main" id="{C7DDCA82-39D6-EACC-36F2-D6436475947B}"/>
              </a:ext>
            </a:extLst>
          </p:cNvPr>
          <p:cNvPicPr>
            <a:picLocks noChangeAspect="1"/>
          </p:cNvPicPr>
          <p:nvPr/>
        </p:nvPicPr>
        <p:blipFill>
          <a:blip r:embed="rId4"/>
          <a:stretch>
            <a:fillRect/>
          </a:stretch>
        </p:blipFill>
        <p:spPr>
          <a:xfrm>
            <a:off x="5181600" y="520590"/>
            <a:ext cx="2347073" cy="897047"/>
          </a:xfrm>
          <a:prstGeom prst="rect">
            <a:avLst/>
          </a:prstGeom>
        </p:spPr>
      </p:pic>
      <p:pic>
        <p:nvPicPr>
          <p:cNvPr id="11" name="Picture 10">
            <a:extLst>
              <a:ext uri="{FF2B5EF4-FFF2-40B4-BE49-F238E27FC236}">
                <a16:creationId xmlns:a16="http://schemas.microsoft.com/office/drawing/2014/main" id="{80169892-F96D-54DA-98AD-8DE574D3F3A9}"/>
              </a:ext>
            </a:extLst>
          </p:cNvPr>
          <p:cNvPicPr>
            <a:picLocks noChangeAspect="1"/>
          </p:cNvPicPr>
          <p:nvPr/>
        </p:nvPicPr>
        <p:blipFill>
          <a:blip r:embed="rId5"/>
          <a:stretch>
            <a:fillRect/>
          </a:stretch>
        </p:blipFill>
        <p:spPr>
          <a:xfrm>
            <a:off x="609600" y="2160271"/>
            <a:ext cx="6705600" cy="3707129"/>
          </a:xfrm>
          <a:prstGeom prst="rect">
            <a:avLst/>
          </a:prstGeom>
        </p:spPr>
      </p:pic>
    </p:spTree>
    <p:extLst>
      <p:ext uri="{BB962C8B-B14F-4D97-AF65-F5344CB8AC3E}">
        <p14:creationId xmlns:p14="http://schemas.microsoft.com/office/powerpoint/2010/main" val="12086118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08964-BE3E-B821-D78F-C197DAAF30B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7A422EF-F263-ACDD-4269-C06DA6A4F7E3}"/>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9DF0EB50-AE0A-C58C-AF8C-A20C5DFD2848}"/>
              </a:ext>
            </a:extLst>
          </p:cNvPr>
          <p:cNvPicPr>
            <a:picLocks noChangeAspect="1"/>
          </p:cNvPicPr>
          <p:nvPr/>
        </p:nvPicPr>
        <p:blipFill>
          <a:blip r:embed="rId2"/>
          <a:stretch>
            <a:fillRect/>
          </a:stretch>
        </p:blipFill>
        <p:spPr>
          <a:xfrm>
            <a:off x="1217493" y="1600201"/>
            <a:ext cx="5411907" cy="4343400"/>
          </a:xfrm>
          <a:prstGeom prst="rect">
            <a:avLst/>
          </a:prstGeom>
        </p:spPr>
      </p:pic>
    </p:spTree>
    <p:extLst>
      <p:ext uri="{BB962C8B-B14F-4D97-AF65-F5344CB8AC3E}">
        <p14:creationId xmlns:p14="http://schemas.microsoft.com/office/powerpoint/2010/main" val="14909958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C006C-849D-C886-2339-556B9124D7A7}"/>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15B0413B-B655-D04A-092E-92A35A2740BD}"/>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EB37B0C8-159F-4860-6A4E-B3B028B8BE4C}"/>
              </a:ext>
            </a:extLst>
          </p:cNvPr>
          <p:cNvPicPr>
            <a:picLocks noChangeAspect="1"/>
          </p:cNvPicPr>
          <p:nvPr/>
        </p:nvPicPr>
        <p:blipFill>
          <a:blip r:embed="rId2"/>
          <a:stretch>
            <a:fillRect/>
          </a:stretch>
        </p:blipFill>
        <p:spPr>
          <a:xfrm>
            <a:off x="1447800" y="533400"/>
            <a:ext cx="2040432" cy="838200"/>
          </a:xfrm>
          <a:prstGeom prst="rect">
            <a:avLst/>
          </a:prstGeom>
        </p:spPr>
      </p:pic>
      <p:pic>
        <p:nvPicPr>
          <p:cNvPr id="9" name="Picture 8">
            <a:extLst>
              <a:ext uri="{FF2B5EF4-FFF2-40B4-BE49-F238E27FC236}">
                <a16:creationId xmlns:a16="http://schemas.microsoft.com/office/drawing/2014/main" id="{1BF9818B-1BCB-A370-7FF4-3236990AAC0A}"/>
              </a:ext>
            </a:extLst>
          </p:cNvPr>
          <p:cNvPicPr>
            <a:picLocks noChangeAspect="1"/>
          </p:cNvPicPr>
          <p:nvPr/>
        </p:nvPicPr>
        <p:blipFill>
          <a:blip r:embed="rId3"/>
          <a:stretch>
            <a:fillRect/>
          </a:stretch>
        </p:blipFill>
        <p:spPr>
          <a:xfrm>
            <a:off x="1229592" y="2382805"/>
            <a:ext cx="2108435" cy="3179795"/>
          </a:xfrm>
          <a:prstGeom prst="rect">
            <a:avLst/>
          </a:prstGeom>
        </p:spPr>
      </p:pic>
      <p:pic>
        <p:nvPicPr>
          <p:cNvPr id="11" name="Picture 10">
            <a:extLst>
              <a:ext uri="{FF2B5EF4-FFF2-40B4-BE49-F238E27FC236}">
                <a16:creationId xmlns:a16="http://schemas.microsoft.com/office/drawing/2014/main" id="{0E9AE7D7-74C9-8C76-1532-9232EDA5E3C8}"/>
              </a:ext>
            </a:extLst>
          </p:cNvPr>
          <p:cNvPicPr>
            <a:picLocks noChangeAspect="1"/>
          </p:cNvPicPr>
          <p:nvPr/>
        </p:nvPicPr>
        <p:blipFill>
          <a:blip r:embed="rId4"/>
          <a:stretch>
            <a:fillRect/>
          </a:stretch>
        </p:blipFill>
        <p:spPr>
          <a:xfrm>
            <a:off x="4572000" y="1828800"/>
            <a:ext cx="2497612" cy="1676400"/>
          </a:xfrm>
          <a:prstGeom prst="rect">
            <a:avLst/>
          </a:prstGeom>
        </p:spPr>
      </p:pic>
    </p:spTree>
    <p:extLst>
      <p:ext uri="{BB962C8B-B14F-4D97-AF65-F5344CB8AC3E}">
        <p14:creationId xmlns:p14="http://schemas.microsoft.com/office/powerpoint/2010/main" val="38437290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82228-F676-78CB-8D45-E893531AA0B8}"/>
              </a:ext>
            </a:extLst>
          </p:cNvPr>
          <p:cNvSpPr>
            <a:spLocks noGrp="1"/>
          </p:cNvSpPr>
          <p:nvPr>
            <p:ph type="title"/>
          </p:nvPr>
        </p:nvSpPr>
        <p:spPr>
          <a:xfrm>
            <a:off x="1088685" y="304800"/>
            <a:ext cx="7202456" cy="1942767"/>
          </a:xfrm>
        </p:spPr>
        <p:txBody>
          <a:bodyPr>
            <a:noAutofit/>
          </a:bodyPr>
          <a:lstStyle/>
          <a:p>
            <a:r>
              <a:rPr lang="en-US" sz="2000" dirty="0">
                <a:solidFill>
                  <a:srgbClr val="4A4A4A"/>
                </a:solidFill>
                <a:latin typeface="Open Sans" panose="020B0606030504020204" pitchFamily="34" charset="0"/>
              </a:rPr>
              <a:t>Least Square Method – Implementation using Python</a:t>
            </a:r>
            <a:br>
              <a:rPr lang="en-US" sz="2000" dirty="0">
                <a:solidFill>
                  <a:srgbClr val="4A4A4A"/>
                </a:solidFill>
                <a:latin typeface="Open Sans" panose="020B0606030504020204" pitchFamily="34" charset="0"/>
              </a:rPr>
            </a:br>
            <a:r>
              <a:rPr lang="en-US" sz="2000" dirty="0">
                <a:solidFill>
                  <a:srgbClr val="4A4A4A"/>
                </a:solidFill>
                <a:latin typeface="Open Sans" panose="020B0606030504020204" pitchFamily="34" charset="0"/>
              </a:rPr>
              <a:t>for the implementation part, </a:t>
            </a:r>
            <a:r>
              <a:rPr lang="en-US" sz="2000" dirty="0" err="1">
                <a:solidFill>
                  <a:srgbClr val="4A4A4A"/>
                </a:solidFill>
                <a:latin typeface="Open Sans" panose="020B0606030504020204" pitchFamily="34" charset="0"/>
              </a:rPr>
              <a:t>i</a:t>
            </a:r>
            <a:r>
              <a:rPr lang="en-US" sz="2000" dirty="0">
                <a:solidFill>
                  <a:srgbClr val="4A4A4A"/>
                </a:solidFill>
                <a:latin typeface="Open Sans" panose="020B0606030504020204" pitchFamily="34" charset="0"/>
              </a:rPr>
              <a:t> will be using a dataset consisting of head size and brain weight of different people.</a:t>
            </a:r>
            <a:br>
              <a:rPr lang="en-US" sz="2000" dirty="0">
                <a:solidFill>
                  <a:srgbClr val="4A4A4A"/>
                </a:solidFill>
                <a:latin typeface="Open Sans" panose="020B0606030504020204" pitchFamily="34" charset="0"/>
              </a:rPr>
            </a:br>
            <a:endParaRPr lang="en-IN" sz="2000" dirty="0"/>
          </a:p>
        </p:txBody>
      </p:sp>
      <p:sp>
        <p:nvSpPr>
          <p:cNvPr id="3" name="Content Placeholder 2">
            <a:extLst>
              <a:ext uri="{FF2B5EF4-FFF2-40B4-BE49-F238E27FC236}">
                <a16:creationId xmlns:a16="http://schemas.microsoft.com/office/drawing/2014/main" id="{078967FB-92D8-65AF-044E-CFF8A0B3E340}"/>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66F14039-1342-F8F8-F2A9-21F8C407FA16}"/>
              </a:ext>
            </a:extLst>
          </p:cNvPr>
          <p:cNvPicPr>
            <a:picLocks noChangeAspect="1"/>
          </p:cNvPicPr>
          <p:nvPr/>
        </p:nvPicPr>
        <p:blipFill>
          <a:blip r:embed="rId2"/>
          <a:stretch>
            <a:fillRect/>
          </a:stretch>
        </p:blipFill>
        <p:spPr>
          <a:xfrm>
            <a:off x="1676400" y="2589435"/>
            <a:ext cx="5410200" cy="3049365"/>
          </a:xfrm>
          <a:prstGeom prst="rect">
            <a:avLst/>
          </a:prstGeom>
        </p:spPr>
      </p:pic>
    </p:spTree>
    <p:extLst>
      <p:ext uri="{BB962C8B-B14F-4D97-AF65-F5344CB8AC3E}">
        <p14:creationId xmlns:p14="http://schemas.microsoft.com/office/powerpoint/2010/main" val="25649942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8C9FE-9AC3-B0DB-67A5-51AF72752B7A}"/>
              </a:ext>
            </a:extLst>
          </p:cNvPr>
          <p:cNvSpPr>
            <a:spLocks noGrp="1"/>
          </p:cNvSpPr>
          <p:nvPr>
            <p:ph type="title"/>
          </p:nvPr>
        </p:nvSpPr>
        <p:spPr/>
        <p:txBody>
          <a:bodyPr/>
          <a:lstStyle/>
          <a:p>
            <a:r>
              <a:rPr lang="en-IN" dirty="0"/>
              <a:t>MULTIPLE LINEAR REGRESSION</a:t>
            </a:r>
          </a:p>
        </p:txBody>
      </p:sp>
      <p:sp>
        <p:nvSpPr>
          <p:cNvPr id="3" name="Content Placeholder 2">
            <a:extLst>
              <a:ext uri="{FF2B5EF4-FFF2-40B4-BE49-F238E27FC236}">
                <a16:creationId xmlns:a16="http://schemas.microsoft.com/office/drawing/2014/main" id="{5C5A86E2-BAE2-D473-30D9-74D99FC139E7}"/>
              </a:ext>
            </a:extLst>
          </p:cNvPr>
          <p:cNvSpPr>
            <a:spLocks noGrp="1"/>
          </p:cNvSpPr>
          <p:nvPr>
            <p:ph idx="1"/>
          </p:nvPr>
        </p:nvSpPr>
        <p:spPr>
          <a:xfrm>
            <a:off x="1088685" y="2319824"/>
            <a:ext cx="7202456" cy="2869163"/>
          </a:xfrm>
        </p:spPr>
        <p:txBody>
          <a:bodyPr>
            <a:normAutofit/>
          </a:bodyPr>
          <a:lstStyle/>
          <a:p>
            <a:r>
              <a:rPr lang="en-US" b="1" i="0" dirty="0">
                <a:solidFill>
                  <a:srgbClr val="0D405F"/>
                </a:solidFill>
                <a:effectLst/>
                <a:latin typeface="Inter"/>
              </a:rPr>
              <a:t>Multiple linear regression</a:t>
            </a:r>
            <a:r>
              <a:rPr lang="en-US" b="0" i="0" dirty="0">
                <a:solidFill>
                  <a:srgbClr val="0D405F"/>
                </a:solidFill>
                <a:effectLst/>
                <a:latin typeface="Inter"/>
              </a:rPr>
              <a:t> is used to estimate the relationship between </a:t>
            </a:r>
            <a:r>
              <a:rPr lang="en-US" b="1" i="0" dirty="0">
                <a:solidFill>
                  <a:srgbClr val="0D405F"/>
                </a:solidFill>
                <a:effectLst/>
                <a:latin typeface="Inter"/>
              </a:rPr>
              <a:t>two or more independent variables </a:t>
            </a:r>
            <a:r>
              <a:rPr lang="en-US" b="0" i="0" dirty="0">
                <a:solidFill>
                  <a:srgbClr val="0D405F"/>
                </a:solidFill>
                <a:effectLst/>
                <a:latin typeface="Inter"/>
              </a:rPr>
              <a:t>and</a:t>
            </a:r>
            <a:r>
              <a:rPr lang="en-US" b="1" i="0" dirty="0">
                <a:solidFill>
                  <a:srgbClr val="0D405F"/>
                </a:solidFill>
                <a:effectLst/>
                <a:latin typeface="Inter"/>
              </a:rPr>
              <a:t> one dependent variable.</a:t>
            </a:r>
          </a:p>
          <a:p>
            <a:pPr algn="l">
              <a:buFont typeface="+mj-lt"/>
              <a:buAutoNum type="arabicPeriod"/>
            </a:pPr>
            <a:r>
              <a:rPr lang="en-US" b="0" i="0" dirty="0">
                <a:solidFill>
                  <a:srgbClr val="0D405F"/>
                </a:solidFill>
                <a:effectLst/>
                <a:latin typeface="Inter"/>
              </a:rPr>
              <a:t>How strong the relationship is between two or more independent variables and one dependent variable </a:t>
            </a:r>
          </a:p>
          <a:p>
            <a:pPr algn="l">
              <a:buFont typeface="+mj-lt"/>
              <a:buAutoNum type="arabicPeriod"/>
            </a:pPr>
            <a:r>
              <a:rPr lang="en-US" b="0" i="0" dirty="0">
                <a:solidFill>
                  <a:srgbClr val="0D405F"/>
                </a:solidFill>
                <a:effectLst/>
                <a:latin typeface="Inter"/>
              </a:rPr>
              <a:t>The value of the dependent variable at a certain value of the independent variables.</a:t>
            </a:r>
            <a:endParaRPr lang="en-IN" dirty="0"/>
          </a:p>
        </p:txBody>
      </p:sp>
    </p:spTree>
    <p:extLst>
      <p:ext uri="{BB962C8B-B14F-4D97-AF65-F5344CB8AC3E}">
        <p14:creationId xmlns:p14="http://schemas.microsoft.com/office/powerpoint/2010/main" val="35612293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4AF8-9D63-ACC2-85B0-5C9E3D36E48C}"/>
              </a:ext>
            </a:extLst>
          </p:cNvPr>
          <p:cNvSpPr>
            <a:spLocks noGrp="1"/>
          </p:cNvSpPr>
          <p:nvPr>
            <p:ph type="title"/>
          </p:nvPr>
        </p:nvSpPr>
        <p:spPr/>
        <p:txBody>
          <a:bodyPr>
            <a:normAutofit/>
          </a:bodyPr>
          <a:lstStyle/>
          <a:p>
            <a:r>
              <a:rPr lang="en-US" b="0" i="0" dirty="0">
                <a:solidFill>
                  <a:srgbClr val="272C37"/>
                </a:solidFill>
                <a:effectLst/>
                <a:latin typeface="Roboto" panose="02000000000000000000" pitchFamily="2" charset="0"/>
              </a:rPr>
              <a:t>Multiple Linear Regression</a:t>
            </a:r>
            <a:endParaRPr lang="en-US" dirty="0"/>
          </a:p>
        </p:txBody>
      </p:sp>
      <p:sp>
        <p:nvSpPr>
          <p:cNvPr id="3" name="Content Placeholder 2">
            <a:extLst>
              <a:ext uri="{FF2B5EF4-FFF2-40B4-BE49-F238E27FC236}">
                <a16:creationId xmlns:a16="http://schemas.microsoft.com/office/drawing/2014/main" id="{6AC6EEE2-AC3B-62FA-673F-16072F4069D7}"/>
              </a:ext>
            </a:extLst>
          </p:cNvPr>
          <p:cNvSpPr>
            <a:spLocks noGrp="1"/>
          </p:cNvSpPr>
          <p:nvPr>
            <p:ph idx="1"/>
          </p:nvPr>
        </p:nvSpPr>
        <p:spPr/>
        <p:txBody>
          <a:bodyPr>
            <a:normAutofit/>
          </a:bodyPr>
          <a:lstStyle/>
          <a:p>
            <a:pPr algn="just">
              <a:lnSpc>
                <a:spcPct val="150000"/>
              </a:lnSpc>
            </a:pPr>
            <a:r>
              <a:rPr lang="en-US" sz="1350" dirty="0">
                <a:latin typeface="Roboto" panose="02000000000000000000" pitchFamily="2" charset="0"/>
              </a:rPr>
              <a:t>In simple linear regression, we have the equation:</a:t>
            </a:r>
          </a:p>
          <a:p>
            <a:pPr marL="0" indent="0" algn="just">
              <a:lnSpc>
                <a:spcPct val="150000"/>
              </a:lnSpc>
              <a:buNone/>
            </a:pPr>
            <a:r>
              <a:rPr lang="en-US" sz="1950" dirty="0">
                <a:latin typeface="Roboto" panose="02000000000000000000" pitchFamily="2" charset="0"/>
              </a:rPr>
              <a:t>	y = m*x + c</a:t>
            </a:r>
            <a:endParaRPr lang="en-US" sz="1350" dirty="0">
              <a:latin typeface="Roboto" panose="02000000000000000000" pitchFamily="2" charset="0"/>
            </a:endParaRPr>
          </a:p>
          <a:p>
            <a:pPr algn="just">
              <a:lnSpc>
                <a:spcPct val="150000"/>
              </a:lnSpc>
            </a:pPr>
            <a:r>
              <a:rPr lang="en-US" sz="1350" dirty="0">
                <a:latin typeface="Roboto" panose="02000000000000000000" pitchFamily="2" charset="0"/>
              </a:rPr>
              <a:t>For multiple linear regression, we have the equation:</a:t>
            </a:r>
          </a:p>
          <a:p>
            <a:pPr marL="0" indent="0" algn="just">
              <a:lnSpc>
                <a:spcPct val="150000"/>
              </a:lnSpc>
              <a:buNone/>
            </a:pPr>
            <a:r>
              <a:rPr lang="en-US" b="0" i="0" dirty="0">
                <a:effectLst/>
                <a:latin typeface="Roboto" panose="02000000000000000000" pitchFamily="2" charset="0"/>
              </a:rPr>
              <a:t>	y = m1x1 + m2x2 + m3x3 +........ + c</a:t>
            </a:r>
            <a:endParaRPr lang="en-US" sz="1350" dirty="0">
              <a:latin typeface="Roboto" panose="02000000000000000000" pitchFamily="2" charset="0"/>
            </a:endParaRPr>
          </a:p>
          <a:p>
            <a:pPr algn="just">
              <a:lnSpc>
                <a:spcPct val="150000"/>
              </a:lnSpc>
            </a:pPr>
            <a:r>
              <a:rPr lang="en-US" sz="1350" dirty="0">
                <a:latin typeface="Roboto" panose="02000000000000000000" pitchFamily="2" charset="0"/>
              </a:rPr>
              <a:t>Here, we have multiple independent variables, x1, x2 and x3,  and multiple slopes, m1, m2, m3 and so on.</a:t>
            </a:r>
          </a:p>
        </p:txBody>
      </p:sp>
    </p:spTree>
    <p:extLst>
      <p:ext uri="{BB962C8B-B14F-4D97-AF65-F5344CB8AC3E}">
        <p14:creationId xmlns:p14="http://schemas.microsoft.com/office/powerpoint/2010/main" val="30933965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7AD1C-584E-20BF-CA25-1E7D28E0CC8A}"/>
              </a:ext>
            </a:extLst>
          </p:cNvPr>
          <p:cNvSpPr>
            <a:spLocks noGrp="1"/>
          </p:cNvSpPr>
          <p:nvPr>
            <p:ph type="title"/>
          </p:nvPr>
        </p:nvSpPr>
        <p:spPr>
          <a:xfrm>
            <a:off x="970772" y="304800"/>
            <a:ext cx="7202456" cy="1245249"/>
          </a:xfrm>
        </p:spPr>
        <p:txBody>
          <a:bodyPr>
            <a:normAutofit/>
          </a:bodyPr>
          <a:lstStyle/>
          <a:p>
            <a:r>
              <a:rPr lang="en-US" dirty="0"/>
              <a:t>WHAT IS ML?</a:t>
            </a:r>
            <a:endParaRPr lang="en-IN" dirty="0"/>
          </a:p>
        </p:txBody>
      </p:sp>
      <p:sp>
        <p:nvSpPr>
          <p:cNvPr id="3" name="Content Placeholder 2">
            <a:extLst>
              <a:ext uri="{FF2B5EF4-FFF2-40B4-BE49-F238E27FC236}">
                <a16:creationId xmlns:a16="http://schemas.microsoft.com/office/drawing/2014/main" id="{07D768F6-3743-F433-92AE-6D2CBFC24E37}"/>
              </a:ext>
            </a:extLst>
          </p:cNvPr>
          <p:cNvSpPr>
            <a:spLocks noGrp="1"/>
          </p:cNvSpPr>
          <p:nvPr>
            <p:ph idx="1"/>
          </p:nvPr>
        </p:nvSpPr>
        <p:spPr>
          <a:xfrm>
            <a:off x="1088685" y="1438081"/>
            <a:ext cx="7202456" cy="4470129"/>
          </a:xfrm>
        </p:spPr>
        <p:txBody>
          <a:bodyPr>
            <a:normAutofit/>
          </a:bodyPr>
          <a:lstStyle/>
          <a:p>
            <a:r>
              <a:rPr lang="en-US" b="0" i="0" dirty="0">
                <a:solidFill>
                  <a:srgbClr val="202124"/>
                </a:solidFill>
                <a:effectLst/>
                <a:latin typeface="arial" panose="020B0604020202020204" pitchFamily="34" charset="0"/>
              </a:rPr>
              <a:t>Machine learning (ML) is </a:t>
            </a:r>
            <a:r>
              <a:rPr lang="en-US" b="1" i="0" dirty="0">
                <a:solidFill>
                  <a:srgbClr val="202124"/>
                </a:solidFill>
                <a:effectLst/>
                <a:latin typeface="arial" panose="020B0604020202020204" pitchFamily="34" charset="0"/>
              </a:rPr>
              <a:t>a type of artificial intelligence (AI) that allows software applications to become more accurate at predicting outcomes without being explicitly programmed to do so</a:t>
            </a:r>
            <a:r>
              <a:rPr lang="en-US" b="0" i="0" dirty="0">
                <a:solidFill>
                  <a:srgbClr val="202124"/>
                </a:solidFill>
                <a:effectLst/>
                <a:latin typeface="arial" panose="020B0604020202020204" pitchFamily="34" charset="0"/>
              </a:rPr>
              <a:t>. Machine learning algorithms use historical data as input to predict new output values.</a:t>
            </a:r>
          </a:p>
          <a:p>
            <a:pPr marL="0" indent="0">
              <a:buNone/>
            </a:pPr>
            <a:endParaRPr lang="en-IN" dirty="0"/>
          </a:p>
        </p:txBody>
      </p:sp>
    </p:spTree>
    <p:extLst>
      <p:ext uri="{BB962C8B-B14F-4D97-AF65-F5344CB8AC3E}">
        <p14:creationId xmlns:p14="http://schemas.microsoft.com/office/powerpoint/2010/main" val="42257309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4AF8-9D63-ACC2-85B0-5C9E3D36E48C}"/>
              </a:ext>
            </a:extLst>
          </p:cNvPr>
          <p:cNvSpPr>
            <a:spLocks noGrp="1"/>
          </p:cNvSpPr>
          <p:nvPr>
            <p:ph type="title"/>
          </p:nvPr>
        </p:nvSpPr>
        <p:spPr/>
        <p:txBody>
          <a:bodyPr>
            <a:normAutofit/>
          </a:bodyPr>
          <a:lstStyle/>
          <a:p>
            <a:r>
              <a:rPr lang="en-US" b="0" i="0" dirty="0">
                <a:solidFill>
                  <a:srgbClr val="272C37"/>
                </a:solidFill>
                <a:effectLst/>
                <a:latin typeface="Roboto" panose="02000000000000000000" pitchFamily="2" charset="0"/>
              </a:rPr>
              <a:t>Classification in Machine Learning</a:t>
            </a:r>
            <a:endParaRPr lang="en-US" dirty="0"/>
          </a:p>
        </p:txBody>
      </p:sp>
      <p:sp>
        <p:nvSpPr>
          <p:cNvPr id="3" name="Content Placeholder 2">
            <a:extLst>
              <a:ext uri="{FF2B5EF4-FFF2-40B4-BE49-F238E27FC236}">
                <a16:creationId xmlns:a16="http://schemas.microsoft.com/office/drawing/2014/main" id="{6AC6EEE2-AC3B-62FA-673F-16072F4069D7}"/>
              </a:ext>
            </a:extLst>
          </p:cNvPr>
          <p:cNvSpPr>
            <a:spLocks noGrp="1"/>
          </p:cNvSpPr>
          <p:nvPr>
            <p:ph idx="1"/>
          </p:nvPr>
        </p:nvSpPr>
        <p:spPr/>
        <p:txBody>
          <a:bodyPr>
            <a:normAutofit/>
          </a:bodyPr>
          <a:lstStyle/>
          <a:p>
            <a:pPr algn="just">
              <a:lnSpc>
                <a:spcPct val="150000"/>
              </a:lnSpc>
            </a:pPr>
            <a:r>
              <a:rPr lang="en-US" sz="1350" dirty="0">
                <a:latin typeface="Roboto" panose="02000000000000000000" pitchFamily="2" charset="0"/>
              </a:rPr>
              <a:t>Classification is defined as </a:t>
            </a:r>
            <a:r>
              <a:rPr lang="en-US" sz="1350" b="1" dirty="0">
                <a:latin typeface="Roboto" panose="02000000000000000000" pitchFamily="2" charset="0"/>
              </a:rPr>
              <a:t>the process of recognition</a:t>
            </a:r>
            <a:r>
              <a:rPr lang="en-US" sz="1350" dirty="0">
                <a:latin typeface="Roboto" panose="02000000000000000000" pitchFamily="2" charset="0"/>
              </a:rPr>
              <a:t>, </a:t>
            </a:r>
            <a:r>
              <a:rPr lang="en-US" sz="1350" b="1" dirty="0">
                <a:latin typeface="Roboto" panose="02000000000000000000" pitchFamily="2" charset="0"/>
              </a:rPr>
              <a:t>understanding</a:t>
            </a:r>
            <a:r>
              <a:rPr lang="en-US" sz="1350" dirty="0">
                <a:latin typeface="Roboto" panose="02000000000000000000" pitchFamily="2" charset="0"/>
              </a:rPr>
              <a:t>, and </a:t>
            </a:r>
            <a:r>
              <a:rPr lang="en-US" sz="1350" b="1" dirty="0">
                <a:latin typeface="Roboto" panose="02000000000000000000" pitchFamily="2" charset="0"/>
              </a:rPr>
              <a:t>grouping of objects</a:t>
            </a:r>
            <a:r>
              <a:rPr lang="en-US" sz="1350" dirty="0">
                <a:latin typeface="Roboto" panose="02000000000000000000" pitchFamily="2" charset="0"/>
              </a:rPr>
              <a:t> and ideas into preset categories </a:t>
            </a:r>
            <a:r>
              <a:rPr lang="en-US" sz="1350" dirty="0" err="1">
                <a:latin typeface="Roboto" panose="02000000000000000000" pitchFamily="2" charset="0"/>
              </a:rPr>
              <a:t>a.k.a</a:t>
            </a:r>
            <a:r>
              <a:rPr lang="en-US" sz="1350" dirty="0">
                <a:latin typeface="Roboto" panose="02000000000000000000" pitchFamily="2" charset="0"/>
              </a:rPr>
              <a:t> “sub-populations.” With the help of these pre-categorized training datasets, classification in machine learning programs leverage a wide range of algorithms to classify future </a:t>
            </a:r>
            <a:r>
              <a:rPr lang="en-US" sz="1350" b="1" dirty="0">
                <a:latin typeface="Roboto" panose="02000000000000000000" pitchFamily="2" charset="0"/>
              </a:rPr>
              <a:t>datasets into respective and relevant categories</a:t>
            </a:r>
            <a:r>
              <a:rPr lang="en-US" sz="1350" dirty="0">
                <a:latin typeface="Roboto" panose="02000000000000000000" pitchFamily="2" charset="0"/>
              </a:rPr>
              <a:t>.</a:t>
            </a:r>
            <a:endParaRPr lang="en-US" b="0" i="0" dirty="0">
              <a:effectLst/>
              <a:latin typeface="Roboto" panose="02000000000000000000" pitchFamily="2" charset="0"/>
            </a:endParaRPr>
          </a:p>
        </p:txBody>
      </p:sp>
      <p:pic>
        <p:nvPicPr>
          <p:cNvPr id="33796" name="Picture 4" descr="Product Classification using Machine Learning-Part I | by Mukesh Kumar |  Towards Data Science">
            <a:extLst>
              <a:ext uri="{FF2B5EF4-FFF2-40B4-BE49-F238E27FC236}">
                <a16:creationId xmlns:a16="http://schemas.microsoft.com/office/drawing/2014/main" id="{AEE0AD77-26DD-5016-3D19-31ED7D7219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70" y="3608603"/>
            <a:ext cx="4536331" cy="2329902"/>
          </a:xfrm>
          <a:prstGeom prst="rect">
            <a:avLst/>
          </a:prstGeom>
          <a:noFill/>
          <a:extLst>
            <a:ext uri="{909E8E84-426E-40DD-AFC4-6F175D3DCCD1}">
              <a14:hiddenFill xmlns:a14="http://schemas.microsoft.com/office/drawing/2010/main">
                <a:solidFill>
                  <a:srgbClr val="FFFFFF"/>
                </a:solidFill>
              </a14:hiddenFill>
            </a:ext>
          </a:extLst>
        </p:spPr>
      </p:pic>
      <p:pic>
        <p:nvPicPr>
          <p:cNvPr id="33798" name="Picture 6" descr="classification">
            <a:extLst>
              <a:ext uri="{FF2B5EF4-FFF2-40B4-BE49-F238E27FC236}">
                <a16:creationId xmlns:a16="http://schemas.microsoft.com/office/drawing/2014/main" id="{C1CD6A50-8518-BEBC-F0B6-28B1B26D22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7871" y="3606494"/>
            <a:ext cx="4236244" cy="1621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21132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4AF8-9D63-ACC2-85B0-5C9E3D36E48C}"/>
              </a:ext>
            </a:extLst>
          </p:cNvPr>
          <p:cNvSpPr>
            <a:spLocks noGrp="1"/>
          </p:cNvSpPr>
          <p:nvPr>
            <p:ph type="title"/>
          </p:nvPr>
        </p:nvSpPr>
        <p:spPr/>
        <p:txBody>
          <a:bodyPr>
            <a:normAutofit/>
          </a:bodyPr>
          <a:lstStyle/>
          <a:p>
            <a:r>
              <a:rPr lang="en-US" b="0" i="0" dirty="0">
                <a:solidFill>
                  <a:srgbClr val="272C37"/>
                </a:solidFill>
                <a:effectLst/>
                <a:latin typeface="Roboto" panose="02000000000000000000" pitchFamily="2" charset="0"/>
              </a:rPr>
              <a:t>Learners in Classification Problems</a:t>
            </a:r>
            <a:endParaRPr lang="en-US" dirty="0"/>
          </a:p>
        </p:txBody>
      </p:sp>
      <p:sp>
        <p:nvSpPr>
          <p:cNvPr id="3" name="Content Placeholder 2">
            <a:extLst>
              <a:ext uri="{FF2B5EF4-FFF2-40B4-BE49-F238E27FC236}">
                <a16:creationId xmlns:a16="http://schemas.microsoft.com/office/drawing/2014/main" id="{6AC6EEE2-AC3B-62FA-673F-16072F4069D7}"/>
              </a:ext>
            </a:extLst>
          </p:cNvPr>
          <p:cNvSpPr>
            <a:spLocks noGrp="1"/>
          </p:cNvSpPr>
          <p:nvPr>
            <p:ph idx="1"/>
          </p:nvPr>
        </p:nvSpPr>
        <p:spPr/>
        <p:txBody>
          <a:bodyPr>
            <a:normAutofit/>
          </a:bodyPr>
          <a:lstStyle/>
          <a:p>
            <a:pPr algn="just">
              <a:lnSpc>
                <a:spcPct val="150000"/>
              </a:lnSpc>
            </a:pPr>
            <a:r>
              <a:rPr lang="en-US" sz="1350" b="1" dirty="0">
                <a:latin typeface="Roboto" panose="02000000000000000000" pitchFamily="2" charset="0"/>
              </a:rPr>
              <a:t>Lazy Learners</a:t>
            </a:r>
          </a:p>
          <a:p>
            <a:pPr marL="0" indent="0" algn="just">
              <a:lnSpc>
                <a:spcPct val="150000"/>
              </a:lnSpc>
              <a:buNone/>
            </a:pPr>
            <a:r>
              <a:rPr lang="en-US" sz="1350" dirty="0">
                <a:latin typeface="Roboto" panose="02000000000000000000" pitchFamily="2" charset="0"/>
              </a:rPr>
              <a:t>It first stores the training dataset before waiting for the test dataset to arrive. When using a lazy learner, the classification is carried out using the training dataset's most appropriate data. Less time is spent on training, but more time is spent on predictions. Some of the examples are case-based reasoning and the KNN algorithm.</a:t>
            </a:r>
          </a:p>
        </p:txBody>
      </p:sp>
    </p:spTree>
    <p:extLst>
      <p:ext uri="{BB962C8B-B14F-4D97-AF65-F5344CB8AC3E}">
        <p14:creationId xmlns:p14="http://schemas.microsoft.com/office/powerpoint/2010/main" val="40338652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4AF8-9D63-ACC2-85B0-5C9E3D36E48C}"/>
              </a:ext>
            </a:extLst>
          </p:cNvPr>
          <p:cNvSpPr>
            <a:spLocks noGrp="1"/>
          </p:cNvSpPr>
          <p:nvPr>
            <p:ph type="title"/>
          </p:nvPr>
        </p:nvSpPr>
        <p:spPr/>
        <p:txBody>
          <a:bodyPr>
            <a:normAutofit/>
          </a:bodyPr>
          <a:lstStyle/>
          <a:p>
            <a:r>
              <a:rPr lang="en-US" b="0" i="0" dirty="0">
                <a:solidFill>
                  <a:srgbClr val="272C37"/>
                </a:solidFill>
                <a:effectLst/>
                <a:latin typeface="Roboto" panose="02000000000000000000" pitchFamily="2" charset="0"/>
              </a:rPr>
              <a:t>Learners in Classification Problems</a:t>
            </a:r>
            <a:endParaRPr lang="en-US" dirty="0"/>
          </a:p>
        </p:txBody>
      </p:sp>
      <p:sp>
        <p:nvSpPr>
          <p:cNvPr id="3" name="Content Placeholder 2">
            <a:extLst>
              <a:ext uri="{FF2B5EF4-FFF2-40B4-BE49-F238E27FC236}">
                <a16:creationId xmlns:a16="http://schemas.microsoft.com/office/drawing/2014/main" id="{6AC6EEE2-AC3B-62FA-673F-16072F4069D7}"/>
              </a:ext>
            </a:extLst>
          </p:cNvPr>
          <p:cNvSpPr>
            <a:spLocks noGrp="1"/>
          </p:cNvSpPr>
          <p:nvPr>
            <p:ph idx="1"/>
          </p:nvPr>
        </p:nvSpPr>
        <p:spPr/>
        <p:txBody>
          <a:bodyPr>
            <a:normAutofit/>
          </a:bodyPr>
          <a:lstStyle/>
          <a:p>
            <a:pPr algn="just">
              <a:lnSpc>
                <a:spcPct val="150000"/>
              </a:lnSpc>
            </a:pPr>
            <a:r>
              <a:rPr lang="en-US" sz="1350" b="1" dirty="0">
                <a:latin typeface="Roboto" panose="02000000000000000000" pitchFamily="2" charset="0"/>
              </a:rPr>
              <a:t>Eager Learners</a:t>
            </a:r>
          </a:p>
          <a:p>
            <a:pPr marL="0" indent="0" algn="just">
              <a:lnSpc>
                <a:spcPct val="150000"/>
              </a:lnSpc>
              <a:buNone/>
            </a:pPr>
            <a:r>
              <a:rPr lang="en-US" sz="1350" dirty="0">
                <a:latin typeface="Roboto" panose="02000000000000000000" pitchFamily="2" charset="0"/>
              </a:rPr>
              <a:t>Before obtaining a test dataset, eager learners build a classification model using a training dataset. They spend more time studying and less time predicting. Some of the examples are ANN, naive Bayes, and Decision trees.</a:t>
            </a:r>
          </a:p>
        </p:txBody>
      </p:sp>
    </p:spTree>
    <p:extLst>
      <p:ext uri="{BB962C8B-B14F-4D97-AF65-F5344CB8AC3E}">
        <p14:creationId xmlns:p14="http://schemas.microsoft.com/office/powerpoint/2010/main" val="385928464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78E7E-7EAD-1437-C1BA-4E3CF64B899A}"/>
              </a:ext>
            </a:extLst>
          </p:cNvPr>
          <p:cNvSpPr>
            <a:spLocks noGrp="1"/>
          </p:cNvSpPr>
          <p:nvPr>
            <p:ph type="title"/>
          </p:nvPr>
        </p:nvSpPr>
        <p:spPr/>
        <p:txBody>
          <a:bodyPr/>
          <a:lstStyle/>
          <a:p>
            <a:endParaRPr lang="en-IN" dirty="0"/>
          </a:p>
        </p:txBody>
      </p:sp>
      <p:sp>
        <p:nvSpPr>
          <p:cNvPr id="4" name="Content Placeholder 3">
            <a:extLst>
              <a:ext uri="{FF2B5EF4-FFF2-40B4-BE49-F238E27FC236}">
                <a16:creationId xmlns:a16="http://schemas.microsoft.com/office/drawing/2014/main" id="{5111562E-2929-3529-6A58-44F78F270616}"/>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72618726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38200"/>
            <a:ext cx="7772400" cy="457200"/>
          </a:xfrm>
        </p:spPr>
        <p:txBody>
          <a:bodyPr>
            <a:normAutofit fontScale="90000"/>
          </a:bodyPr>
          <a:lstStyle/>
          <a:p>
            <a:r>
              <a:rPr lang="en-US" dirty="0"/>
              <a:t>Classification</a:t>
            </a:r>
          </a:p>
        </p:txBody>
      </p:sp>
      <p:sp>
        <p:nvSpPr>
          <p:cNvPr id="3" name="Subtitle 2"/>
          <p:cNvSpPr>
            <a:spLocks noGrp="1"/>
          </p:cNvSpPr>
          <p:nvPr>
            <p:ph type="subTitle" idx="1"/>
          </p:nvPr>
        </p:nvSpPr>
        <p:spPr>
          <a:xfrm>
            <a:off x="1371600" y="1524000"/>
            <a:ext cx="6400800" cy="4114800"/>
          </a:xfrm>
        </p:spPr>
        <p:txBody>
          <a:bodyPr>
            <a:normAutofit/>
          </a:bodyPr>
          <a:lstStyle/>
          <a:p>
            <a:r>
              <a:rPr lang="en-IN" dirty="0"/>
              <a:t>The Classification algorithm is a Supervised Learning technique that is used to identify the category of new observations on the basis of training data. In Classification, a program learns from the given dataset or observations and then classifies new observation into a number of classes or groups. Such as, </a:t>
            </a:r>
            <a:r>
              <a:rPr lang="en-IN" b="1" dirty="0"/>
              <a:t>Yes or No, 0 or 1, Spam or Not Spam, cat or dog,</a:t>
            </a:r>
            <a:r>
              <a:rPr lang="en-IN" dirty="0"/>
              <a:t> </a:t>
            </a:r>
            <a:endParaRPr lang="en-US" dirty="0"/>
          </a:p>
        </p:txBody>
      </p:sp>
    </p:spTree>
    <p:extLst>
      <p:ext uri="{BB962C8B-B14F-4D97-AF65-F5344CB8AC3E}">
        <p14:creationId xmlns:p14="http://schemas.microsoft.com/office/powerpoint/2010/main" val="24021433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4AF8-9D63-ACC2-85B0-5C9E3D36E48C}"/>
              </a:ext>
            </a:extLst>
          </p:cNvPr>
          <p:cNvSpPr>
            <a:spLocks noGrp="1"/>
          </p:cNvSpPr>
          <p:nvPr>
            <p:ph type="title"/>
          </p:nvPr>
        </p:nvSpPr>
        <p:spPr/>
        <p:txBody>
          <a:bodyPr>
            <a:normAutofit/>
          </a:bodyPr>
          <a:lstStyle/>
          <a:p>
            <a:r>
              <a:rPr lang="en-US" b="0" i="0" dirty="0">
                <a:solidFill>
                  <a:srgbClr val="272C37"/>
                </a:solidFill>
                <a:effectLst/>
                <a:latin typeface="Roboto" panose="02000000000000000000" pitchFamily="2" charset="0"/>
              </a:rPr>
              <a:t>4 Types Of Classification Tasks In Machine Learning</a:t>
            </a:r>
            <a:endParaRPr lang="en-US" dirty="0"/>
          </a:p>
        </p:txBody>
      </p:sp>
      <p:sp>
        <p:nvSpPr>
          <p:cNvPr id="3" name="Content Placeholder 2">
            <a:extLst>
              <a:ext uri="{FF2B5EF4-FFF2-40B4-BE49-F238E27FC236}">
                <a16:creationId xmlns:a16="http://schemas.microsoft.com/office/drawing/2014/main" id="{6AC6EEE2-AC3B-62FA-673F-16072F4069D7}"/>
              </a:ext>
            </a:extLst>
          </p:cNvPr>
          <p:cNvSpPr>
            <a:spLocks noGrp="1"/>
          </p:cNvSpPr>
          <p:nvPr>
            <p:ph idx="1"/>
          </p:nvPr>
        </p:nvSpPr>
        <p:spPr/>
        <p:txBody>
          <a:bodyPr>
            <a:normAutofit/>
          </a:bodyPr>
          <a:lstStyle/>
          <a:p>
            <a:pPr marL="257175" indent="-257175" algn="just">
              <a:lnSpc>
                <a:spcPct val="150000"/>
              </a:lnSpc>
              <a:buFont typeface="+mj-lt"/>
              <a:buAutoNum type="arabicPeriod"/>
            </a:pPr>
            <a:r>
              <a:rPr lang="en-US" sz="1350" dirty="0">
                <a:latin typeface="Roboto" panose="02000000000000000000" pitchFamily="2" charset="0"/>
              </a:rPr>
              <a:t>Binary Classification</a:t>
            </a:r>
          </a:p>
          <a:p>
            <a:pPr marL="257175" indent="-257175" algn="just">
              <a:lnSpc>
                <a:spcPct val="150000"/>
              </a:lnSpc>
              <a:buFont typeface="+mj-lt"/>
              <a:buAutoNum type="arabicPeriod"/>
            </a:pPr>
            <a:r>
              <a:rPr lang="en-US" sz="1350" dirty="0">
                <a:latin typeface="Roboto" panose="02000000000000000000" pitchFamily="2" charset="0"/>
              </a:rPr>
              <a:t>Multi-Class Classification</a:t>
            </a:r>
          </a:p>
          <a:p>
            <a:pPr marL="257175" indent="-257175" algn="just">
              <a:lnSpc>
                <a:spcPct val="150000"/>
              </a:lnSpc>
              <a:buFont typeface="+mj-lt"/>
              <a:buAutoNum type="arabicPeriod"/>
            </a:pPr>
            <a:r>
              <a:rPr lang="en-US" sz="1350" dirty="0">
                <a:latin typeface="Roboto" panose="02000000000000000000" pitchFamily="2" charset="0"/>
              </a:rPr>
              <a:t>Multi-Label Classification</a:t>
            </a:r>
          </a:p>
          <a:p>
            <a:pPr marL="257175" indent="-257175" algn="just">
              <a:lnSpc>
                <a:spcPct val="150000"/>
              </a:lnSpc>
              <a:buFont typeface="+mj-lt"/>
              <a:buAutoNum type="arabicPeriod"/>
            </a:pPr>
            <a:r>
              <a:rPr lang="en-US" sz="1350" dirty="0">
                <a:latin typeface="Roboto" panose="02000000000000000000" pitchFamily="2" charset="0"/>
              </a:rPr>
              <a:t>Imbalanced Classification</a:t>
            </a:r>
          </a:p>
        </p:txBody>
      </p:sp>
    </p:spTree>
    <p:extLst>
      <p:ext uri="{BB962C8B-B14F-4D97-AF65-F5344CB8AC3E}">
        <p14:creationId xmlns:p14="http://schemas.microsoft.com/office/powerpoint/2010/main" val="23843798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4AF8-9D63-ACC2-85B0-5C9E3D36E48C}"/>
              </a:ext>
            </a:extLst>
          </p:cNvPr>
          <p:cNvSpPr>
            <a:spLocks noGrp="1"/>
          </p:cNvSpPr>
          <p:nvPr>
            <p:ph type="title"/>
          </p:nvPr>
        </p:nvSpPr>
        <p:spPr/>
        <p:txBody>
          <a:bodyPr>
            <a:normAutofit/>
          </a:bodyPr>
          <a:lstStyle/>
          <a:p>
            <a:r>
              <a:rPr lang="en-US" b="0" i="0" dirty="0">
                <a:solidFill>
                  <a:srgbClr val="272C37"/>
                </a:solidFill>
                <a:effectLst/>
                <a:latin typeface="Roboto" panose="02000000000000000000" pitchFamily="2" charset="0"/>
              </a:rPr>
              <a:t>Binary Classification</a:t>
            </a:r>
            <a:endParaRPr lang="en-US" dirty="0"/>
          </a:p>
        </p:txBody>
      </p:sp>
      <p:sp>
        <p:nvSpPr>
          <p:cNvPr id="3" name="Content Placeholder 2">
            <a:extLst>
              <a:ext uri="{FF2B5EF4-FFF2-40B4-BE49-F238E27FC236}">
                <a16:creationId xmlns:a16="http://schemas.microsoft.com/office/drawing/2014/main" id="{6AC6EEE2-AC3B-62FA-673F-16072F4069D7}"/>
              </a:ext>
            </a:extLst>
          </p:cNvPr>
          <p:cNvSpPr>
            <a:spLocks noGrp="1"/>
          </p:cNvSpPr>
          <p:nvPr>
            <p:ph idx="1"/>
          </p:nvPr>
        </p:nvSpPr>
        <p:spPr/>
        <p:txBody>
          <a:bodyPr>
            <a:normAutofit fontScale="92500" lnSpcReduction="10000"/>
          </a:bodyPr>
          <a:lstStyle/>
          <a:p>
            <a:pPr marL="0" indent="0" algn="just">
              <a:lnSpc>
                <a:spcPct val="150000"/>
              </a:lnSpc>
              <a:buNone/>
            </a:pPr>
            <a:r>
              <a:rPr lang="en-US" sz="1350" dirty="0">
                <a:latin typeface="Roboto" panose="02000000000000000000" pitchFamily="2" charset="0"/>
              </a:rPr>
              <a:t>Those classification jobs with only two class labels are referred to as binary classification.</a:t>
            </a:r>
          </a:p>
          <a:p>
            <a:pPr marL="0" indent="0" algn="just">
              <a:lnSpc>
                <a:spcPct val="150000"/>
              </a:lnSpc>
              <a:buNone/>
            </a:pPr>
            <a:r>
              <a:rPr lang="en-US" sz="1350" b="1" dirty="0">
                <a:latin typeface="Roboto" panose="02000000000000000000" pitchFamily="2" charset="0"/>
              </a:rPr>
              <a:t>Examples comprise -</a:t>
            </a:r>
          </a:p>
          <a:p>
            <a:pPr algn="just">
              <a:lnSpc>
                <a:spcPct val="150000"/>
              </a:lnSpc>
            </a:pPr>
            <a:r>
              <a:rPr lang="en-US" sz="1350" dirty="0">
                <a:latin typeface="Roboto" panose="02000000000000000000" pitchFamily="2" charset="0"/>
              </a:rPr>
              <a:t>Prediction of conversion (buy or not).</a:t>
            </a:r>
          </a:p>
          <a:p>
            <a:pPr algn="just">
              <a:lnSpc>
                <a:spcPct val="150000"/>
              </a:lnSpc>
            </a:pPr>
            <a:r>
              <a:rPr lang="en-US" sz="1350" dirty="0">
                <a:latin typeface="Roboto" panose="02000000000000000000" pitchFamily="2" charset="0"/>
              </a:rPr>
              <a:t>Churn forecast (churn or not).</a:t>
            </a:r>
          </a:p>
          <a:p>
            <a:pPr algn="just">
              <a:lnSpc>
                <a:spcPct val="150000"/>
              </a:lnSpc>
            </a:pPr>
            <a:r>
              <a:rPr lang="en-US" sz="1350" dirty="0">
                <a:latin typeface="Roboto" panose="02000000000000000000" pitchFamily="2" charset="0"/>
              </a:rPr>
              <a:t>Detection of spam email (spam or not).</a:t>
            </a:r>
          </a:p>
          <a:p>
            <a:pPr algn="just">
              <a:lnSpc>
                <a:spcPct val="150000"/>
              </a:lnSpc>
            </a:pPr>
            <a:r>
              <a:rPr lang="en-US" sz="1350" dirty="0">
                <a:latin typeface="Roboto" panose="02000000000000000000" pitchFamily="2" charset="0"/>
              </a:rPr>
              <a:t>Binary classification problems often require two classes, one representing the normal state and the other representing the aberrant state.</a:t>
            </a:r>
          </a:p>
          <a:p>
            <a:pPr marL="0" indent="0" algn="just">
              <a:lnSpc>
                <a:spcPct val="150000"/>
              </a:lnSpc>
              <a:buNone/>
            </a:pPr>
            <a:endParaRPr lang="en-US" sz="1350" dirty="0">
              <a:latin typeface="Roboto" panose="02000000000000000000" pitchFamily="2" charset="0"/>
            </a:endParaRPr>
          </a:p>
          <a:p>
            <a:pPr marL="0" indent="0" algn="just">
              <a:lnSpc>
                <a:spcPct val="150000"/>
              </a:lnSpc>
              <a:buNone/>
            </a:pPr>
            <a:r>
              <a:rPr lang="en-US" sz="1350" dirty="0">
                <a:latin typeface="Roboto" panose="02000000000000000000" pitchFamily="2" charset="0"/>
              </a:rPr>
              <a:t>For instance, the normal condition is "not spam," while the abnormal state is "spam." Another illustration is when a task involving a medical test has a normal condition of "cancer not identified" and an abnormal state of "cancer detected.“ Class label 0 is given to the class in the normal state, whereas class label 1 is given to the class in the abnormal condition. A model that forecasts a Bernoulli probability distribution for each case is frequently used to represent a binary classification task.</a:t>
            </a:r>
          </a:p>
        </p:txBody>
      </p:sp>
    </p:spTree>
    <p:extLst>
      <p:ext uri="{BB962C8B-B14F-4D97-AF65-F5344CB8AC3E}">
        <p14:creationId xmlns:p14="http://schemas.microsoft.com/office/powerpoint/2010/main" val="76278348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4AF8-9D63-ACC2-85B0-5C9E3D36E48C}"/>
              </a:ext>
            </a:extLst>
          </p:cNvPr>
          <p:cNvSpPr>
            <a:spLocks noGrp="1"/>
          </p:cNvSpPr>
          <p:nvPr>
            <p:ph type="title"/>
          </p:nvPr>
        </p:nvSpPr>
        <p:spPr/>
        <p:txBody>
          <a:bodyPr>
            <a:normAutofit/>
          </a:bodyPr>
          <a:lstStyle/>
          <a:p>
            <a:r>
              <a:rPr lang="en-US" b="0" i="0" dirty="0">
                <a:solidFill>
                  <a:srgbClr val="272C37"/>
                </a:solidFill>
                <a:effectLst/>
                <a:latin typeface="Roboto" panose="02000000000000000000" pitchFamily="2" charset="0"/>
              </a:rPr>
              <a:t>Binary Classification</a:t>
            </a:r>
            <a:endParaRPr lang="en-US" dirty="0"/>
          </a:p>
        </p:txBody>
      </p:sp>
      <p:sp>
        <p:nvSpPr>
          <p:cNvPr id="3" name="Content Placeholder 2">
            <a:extLst>
              <a:ext uri="{FF2B5EF4-FFF2-40B4-BE49-F238E27FC236}">
                <a16:creationId xmlns:a16="http://schemas.microsoft.com/office/drawing/2014/main" id="{6AC6EEE2-AC3B-62FA-673F-16072F4069D7}"/>
              </a:ext>
            </a:extLst>
          </p:cNvPr>
          <p:cNvSpPr>
            <a:spLocks noGrp="1"/>
          </p:cNvSpPr>
          <p:nvPr>
            <p:ph idx="1"/>
          </p:nvPr>
        </p:nvSpPr>
        <p:spPr/>
        <p:txBody>
          <a:bodyPr>
            <a:normAutofit/>
          </a:bodyPr>
          <a:lstStyle/>
          <a:p>
            <a:pPr marL="0" indent="0" algn="just">
              <a:lnSpc>
                <a:spcPct val="150000"/>
              </a:lnSpc>
              <a:buNone/>
            </a:pPr>
            <a:r>
              <a:rPr lang="en-US" sz="1350" dirty="0">
                <a:latin typeface="Roboto" panose="02000000000000000000" pitchFamily="2" charset="0"/>
              </a:rPr>
              <a:t>The following are well-known binary classification algorithms:</a:t>
            </a:r>
          </a:p>
          <a:p>
            <a:pPr algn="just">
              <a:lnSpc>
                <a:spcPct val="150000"/>
              </a:lnSpc>
            </a:pPr>
            <a:r>
              <a:rPr lang="en-US" sz="1350" dirty="0">
                <a:latin typeface="Roboto" panose="02000000000000000000" pitchFamily="2" charset="0"/>
              </a:rPr>
              <a:t>Logistic Regression</a:t>
            </a:r>
          </a:p>
          <a:p>
            <a:pPr algn="just">
              <a:lnSpc>
                <a:spcPct val="150000"/>
              </a:lnSpc>
            </a:pPr>
            <a:r>
              <a:rPr lang="en-US" sz="1350" dirty="0">
                <a:latin typeface="Roboto" panose="02000000000000000000" pitchFamily="2" charset="0"/>
              </a:rPr>
              <a:t>Support Vector Machines</a:t>
            </a:r>
          </a:p>
          <a:p>
            <a:pPr algn="just">
              <a:lnSpc>
                <a:spcPct val="150000"/>
              </a:lnSpc>
            </a:pPr>
            <a:r>
              <a:rPr lang="en-US" sz="1350" dirty="0">
                <a:latin typeface="Roboto" panose="02000000000000000000" pitchFamily="2" charset="0"/>
              </a:rPr>
              <a:t>Simple Bayes</a:t>
            </a:r>
          </a:p>
          <a:p>
            <a:pPr algn="just">
              <a:lnSpc>
                <a:spcPct val="150000"/>
              </a:lnSpc>
            </a:pPr>
            <a:r>
              <a:rPr lang="en-US" sz="1350" dirty="0">
                <a:latin typeface="Roboto" panose="02000000000000000000" pitchFamily="2" charset="0"/>
              </a:rPr>
              <a:t>Decision Trees</a:t>
            </a:r>
          </a:p>
        </p:txBody>
      </p:sp>
      <p:pic>
        <p:nvPicPr>
          <p:cNvPr id="26626" name="Picture 2" descr="Machine Learning Binary Classifier, HD Png Download , Transparent Png Image  - PNGitem">
            <a:extLst>
              <a:ext uri="{FF2B5EF4-FFF2-40B4-BE49-F238E27FC236}">
                <a16:creationId xmlns:a16="http://schemas.microsoft.com/office/drawing/2014/main" id="{1270C0D8-00AD-94B3-1E74-2B2CE145987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57134" y="2608904"/>
            <a:ext cx="3514524" cy="2550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268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4AF8-9D63-ACC2-85B0-5C9E3D36E48C}"/>
              </a:ext>
            </a:extLst>
          </p:cNvPr>
          <p:cNvSpPr>
            <a:spLocks noGrp="1"/>
          </p:cNvSpPr>
          <p:nvPr>
            <p:ph type="title"/>
          </p:nvPr>
        </p:nvSpPr>
        <p:spPr/>
        <p:txBody>
          <a:bodyPr>
            <a:normAutofit/>
          </a:bodyPr>
          <a:lstStyle/>
          <a:p>
            <a:r>
              <a:rPr lang="en-US" b="0" i="0" dirty="0">
                <a:solidFill>
                  <a:srgbClr val="272C37"/>
                </a:solidFill>
                <a:effectLst/>
                <a:latin typeface="Roboto" panose="02000000000000000000" pitchFamily="2" charset="0"/>
              </a:rPr>
              <a:t>Multi-Class Classification</a:t>
            </a:r>
            <a:endParaRPr lang="en-US" dirty="0"/>
          </a:p>
        </p:txBody>
      </p:sp>
      <p:sp>
        <p:nvSpPr>
          <p:cNvPr id="3" name="Content Placeholder 2">
            <a:extLst>
              <a:ext uri="{FF2B5EF4-FFF2-40B4-BE49-F238E27FC236}">
                <a16:creationId xmlns:a16="http://schemas.microsoft.com/office/drawing/2014/main" id="{6AC6EEE2-AC3B-62FA-673F-16072F4069D7}"/>
              </a:ext>
            </a:extLst>
          </p:cNvPr>
          <p:cNvSpPr>
            <a:spLocks noGrp="1"/>
          </p:cNvSpPr>
          <p:nvPr>
            <p:ph idx="1"/>
          </p:nvPr>
        </p:nvSpPr>
        <p:spPr>
          <a:xfrm>
            <a:off x="628650" y="1895474"/>
            <a:ext cx="7886700" cy="3263504"/>
          </a:xfrm>
        </p:spPr>
        <p:txBody>
          <a:bodyPr>
            <a:noAutofit/>
          </a:bodyPr>
          <a:lstStyle/>
          <a:p>
            <a:pPr marL="0" indent="0" algn="just">
              <a:lnSpc>
                <a:spcPct val="150000"/>
              </a:lnSpc>
              <a:buNone/>
            </a:pPr>
            <a:r>
              <a:rPr lang="en-US" sz="1050" dirty="0">
                <a:latin typeface="Roboto" panose="02000000000000000000" pitchFamily="2" charset="0"/>
              </a:rPr>
              <a:t>Multi-class labels are used in classification tasks referred to as multi-class classification.</a:t>
            </a:r>
          </a:p>
          <a:p>
            <a:pPr marL="0" indent="0" algn="just">
              <a:lnSpc>
                <a:spcPct val="150000"/>
              </a:lnSpc>
              <a:buNone/>
            </a:pPr>
            <a:r>
              <a:rPr lang="en-US" sz="1050" dirty="0">
                <a:latin typeface="Roboto" panose="02000000000000000000" pitchFamily="2" charset="0"/>
              </a:rPr>
              <a:t>Examples comprise -</a:t>
            </a:r>
          </a:p>
          <a:p>
            <a:pPr algn="just">
              <a:lnSpc>
                <a:spcPct val="150000"/>
              </a:lnSpc>
            </a:pPr>
            <a:r>
              <a:rPr lang="en-US" sz="1050" dirty="0">
                <a:latin typeface="Roboto" panose="02000000000000000000" pitchFamily="2" charset="0"/>
              </a:rPr>
              <a:t>Categorization of faces.</a:t>
            </a:r>
          </a:p>
          <a:p>
            <a:pPr algn="just">
              <a:lnSpc>
                <a:spcPct val="150000"/>
              </a:lnSpc>
            </a:pPr>
            <a:r>
              <a:rPr lang="en-US" sz="1050" dirty="0">
                <a:latin typeface="Roboto" panose="02000000000000000000" pitchFamily="2" charset="0"/>
              </a:rPr>
              <a:t>Classifying plant species.</a:t>
            </a:r>
          </a:p>
          <a:p>
            <a:pPr algn="just">
              <a:lnSpc>
                <a:spcPct val="150000"/>
              </a:lnSpc>
            </a:pPr>
            <a:r>
              <a:rPr lang="en-US" sz="1050" dirty="0">
                <a:latin typeface="Roboto" panose="02000000000000000000" pitchFamily="2" charset="0"/>
              </a:rPr>
              <a:t>Character recognition using optical.</a:t>
            </a:r>
          </a:p>
          <a:p>
            <a:pPr marL="0" indent="0" algn="just">
              <a:lnSpc>
                <a:spcPct val="150000"/>
              </a:lnSpc>
              <a:buNone/>
            </a:pPr>
            <a:r>
              <a:rPr lang="en-US" sz="1050" dirty="0">
                <a:latin typeface="Roboto" panose="02000000000000000000" pitchFamily="2" charset="0"/>
              </a:rPr>
              <a:t>The multi-class classification does not have the idea of normal and abnormal outcomes, in contrast to binary classification. Instead, instances are grouped into one of several well-known classes. In some cases, the number of class labels could be rather high. In a facial recognition system, for instance, a model might predict that a shot belongs to one of thousands or tens of thousands of faces. </a:t>
            </a:r>
          </a:p>
          <a:p>
            <a:pPr marL="0" indent="0" algn="just">
              <a:lnSpc>
                <a:spcPct val="150000"/>
              </a:lnSpc>
              <a:buNone/>
            </a:pPr>
            <a:r>
              <a:rPr lang="en-US" sz="1050" dirty="0">
                <a:latin typeface="Roboto" panose="02000000000000000000" pitchFamily="2" charset="0"/>
              </a:rPr>
              <a:t>Text translation models and other problems involving word prediction could be categorized as a particular case of multi-class classification. Each word in the sequence of words to be predicted requires a multi-class classification, where the vocabulary size determines the number of possible classes that may be predicted and may range from tens of thousands to hundreds of thousands of words.</a:t>
            </a:r>
          </a:p>
        </p:txBody>
      </p:sp>
    </p:spTree>
    <p:extLst>
      <p:ext uri="{BB962C8B-B14F-4D97-AF65-F5344CB8AC3E}">
        <p14:creationId xmlns:p14="http://schemas.microsoft.com/office/powerpoint/2010/main" val="5004547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Popular Classification Algorithms</a:t>
            </a:r>
          </a:p>
        </p:txBody>
      </p:sp>
      <p:sp>
        <p:nvSpPr>
          <p:cNvPr id="3" name="Content Placeholder 2"/>
          <p:cNvSpPr>
            <a:spLocks noGrp="1"/>
          </p:cNvSpPr>
          <p:nvPr>
            <p:ph idx="1"/>
          </p:nvPr>
        </p:nvSpPr>
        <p:spPr/>
        <p:txBody>
          <a:bodyPr>
            <a:normAutofit/>
          </a:bodyPr>
          <a:lstStyle/>
          <a:p>
            <a:pPr marL="0" indent="0">
              <a:buNone/>
            </a:pPr>
            <a:endParaRPr lang="en-US" dirty="0"/>
          </a:p>
          <a:p>
            <a:r>
              <a:rPr lang="en-US" u="sng" dirty="0">
                <a:hlinkClick r:id="rId2">
                  <a:extLst>
                    <a:ext uri="{A12FA001-AC4F-418D-AE19-62706E023703}">
                      <ahyp:hlinkClr xmlns:ahyp="http://schemas.microsoft.com/office/drawing/2018/hyperlinkcolor" xmlns="" val="tx"/>
                    </a:ext>
                  </a:extLst>
                </a:hlinkClick>
              </a:rPr>
              <a:t>Decision tree</a:t>
            </a:r>
          </a:p>
          <a:p>
            <a:r>
              <a:rPr lang="en-US" u="sng" dirty="0">
                <a:hlinkClick r:id="rId2">
                  <a:extLst>
                    <a:ext uri="{A12FA001-AC4F-418D-AE19-62706E023703}">
                      <ahyp:hlinkClr xmlns:ahyp="http://schemas.microsoft.com/office/drawing/2018/hyperlinkcolor" xmlns="" val="tx"/>
                    </a:ext>
                  </a:extLst>
                </a:hlinkClick>
              </a:rPr>
              <a:t>Naive</a:t>
            </a:r>
            <a:r>
              <a:rPr lang="en-US" u="sng" dirty="0">
                <a:solidFill>
                  <a:srgbClr val="0000FF"/>
                </a:solidFill>
                <a:hlinkClick r:id="rId2">
                  <a:extLst>
                    <a:ext uri="{A12FA001-AC4F-418D-AE19-62706E023703}">
                      <ahyp:hlinkClr xmlns:ahyp="http://schemas.microsoft.com/office/drawing/2018/hyperlinkcolor" xmlns="" val="tx"/>
                    </a:ext>
                  </a:extLst>
                </a:hlinkClick>
              </a:rPr>
              <a:t> </a:t>
            </a:r>
            <a:r>
              <a:rPr lang="en-US" u="sng" dirty="0" err="1">
                <a:hlinkClick r:id="rId2">
                  <a:extLst>
                    <a:ext uri="{A12FA001-AC4F-418D-AE19-62706E023703}">
                      <ahyp:hlinkClr xmlns:ahyp="http://schemas.microsoft.com/office/drawing/2018/hyperlinkcolor" xmlns="" val="tx"/>
                    </a:ext>
                  </a:extLst>
                </a:hlinkClick>
              </a:rPr>
              <a:t>Bayes</a:t>
            </a:r>
            <a:endParaRPr lang="en-US" u="sng" dirty="0"/>
          </a:p>
          <a:p>
            <a:r>
              <a:rPr lang="en-US" u="sng" dirty="0">
                <a:hlinkClick r:id="rId2">
                  <a:extLst>
                    <a:ext uri="{A12FA001-AC4F-418D-AE19-62706E023703}">
                      <ahyp:hlinkClr xmlns:ahyp="http://schemas.microsoft.com/office/drawing/2018/hyperlinkcolor" xmlns="" val="tx"/>
                    </a:ext>
                  </a:extLst>
                </a:hlinkClick>
              </a:rPr>
              <a:t>K-Nearest Neighbors</a:t>
            </a:r>
            <a:endParaRPr lang="en-US" u="sng" dirty="0"/>
          </a:p>
          <a:p>
            <a:r>
              <a:rPr lang="en-US" u="sng" dirty="0">
                <a:hlinkClick r:id="rId2">
                  <a:extLst>
                    <a:ext uri="{A12FA001-AC4F-418D-AE19-62706E023703}">
                      <ahyp:hlinkClr xmlns:ahyp="http://schemas.microsoft.com/office/drawing/2018/hyperlinkcolor" xmlns="" val="tx"/>
                    </a:ext>
                  </a:extLst>
                </a:hlinkClick>
              </a:rPr>
              <a:t>Support Vector Machines</a:t>
            </a:r>
            <a:endParaRPr lang="en-US" u="sng" dirty="0"/>
          </a:p>
          <a:p>
            <a:r>
              <a:rPr lang="en-US" u="sng" dirty="0">
                <a:hlinkClick r:id="rId2">
                  <a:extLst>
                    <a:ext uri="{A12FA001-AC4F-418D-AE19-62706E023703}">
                      <ahyp:hlinkClr xmlns:ahyp="http://schemas.microsoft.com/office/drawing/2018/hyperlinkcolor" xmlns="" val="tx"/>
                    </a:ext>
                  </a:extLst>
                </a:hlinkClick>
              </a:rPr>
              <a:t>Logistic Regression</a:t>
            </a:r>
            <a:endParaRPr lang="en-US" u="sng" dirty="0"/>
          </a:p>
          <a:p>
            <a:r>
              <a:rPr lang="en-US" u="sng" dirty="0"/>
              <a:t>K means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57517-E695-BEAA-5EB5-EA25570D46CD}"/>
              </a:ext>
            </a:extLst>
          </p:cNvPr>
          <p:cNvSpPr>
            <a:spLocks noGrp="1"/>
          </p:cNvSpPr>
          <p:nvPr>
            <p:ph type="title"/>
          </p:nvPr>
        </p:nvSpPr>
        <p:spPr>
          <a:xfrm>
            <a:off x="1088685" y="1460641"/>
            <a:ext cx="7202456" cy="614255"/>
          </a:xfrm>
        </p:spPr>
        <p:txBody>
          <a:bodyPr>
            <a:normAutofit/>
          </a:bodyPr>
          <a:lstStyle/>
          <a:p>
            <a:r>
              <a:rPr lang="en-IN" dirty="0"/>
              <a:t>Features of ml</a:t>
            </a:r>
          </a:p>
        </p:txBody>
      </p:sp>
      <p:sp>
        <p:nvSpPr>
          <p:cNvPr id="3" name="Content Placeholder 2">
            <a:extLst>
              <a:ext uri="{FF2B5EF4-FFF2-40B4-BE49-F238E27FC236}">
                <a16:creationId xmlns:a16="http://schemas.microsoft.com/office/drawing/2014/main" id="{35B31309-6D3C-E062-AE94-5D54722980E7}"/>
              </a:ext>
            </a:extLst>
          </p:cNvPr>
          <p:cNvSpPr>
            <a:spLocks noGrp="1"/>
          </p:cNvSpPr>
          <p:nvPr>
            <p:ph idx="1"/>
          </p:nvPr>
        </p:nvSpPr>
        <p:spPr>
          <a:xfrm>
            <a:off x="457200" y="2819400"/>
            <a:ext cx="8229600" cy="3306763"/>
          </a:xfrm>
        </p:spPr>
        <p:txBody>
          <a:bodyPr/>
          <a:lstStyle/>
          <a:p>
            <a:r>
              <a:rPr lang="en-IN" dirty="0"/>
              <a:t>ASSIGNMENT 1</a:t>
            </a:r>
          </a:p>
        </p:txBody>
      </p:sp>
    </p:spTree>
    <p:extLst>
      <p:ext uri="{BB962C8B-B14F-4D97-AF65-F5344CB8AC3E}">
        <p14:creationId xmlns:p14="http://schemas.microsoft.com/office/powerpoint/2010/main" val="32828089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4AF8-9D63-ACC2-85B0-5C9E3D36E48C}"/>
              </a:ext>
            </a:extLst>
          </p:cNvPr>
          <p:cNvSpPr>
            <a:spLocks noGrp="1"/>
          </p:cNvSpPr>
          <p:nvPr>
            <p:ph type="title"/>
          </p:nvPr>
        </p:nvSpPr>
        <p:spPr/>
        <p:txBody>
          <a:bodyPr>
            <a:normAutofit/>
          </a:bodyPr>
          <a:lstStyle/>
          <a:p>
            <a:r>
              <a:rPr lang="en-US" b="0" i="0" dirty="0">
                <a:solidFill>
                  <a:srgbClr val="272C37"/>
                </a:solidFill>
                <a:effectLst/>
                <a:latin typeface="Roboto" panose="02000000000000000000" pitchFamily="2" charset="0"/>
              </a:rPr>
              <a:t>Multi-Class Classification</a:t>
            </a:r>
            <a:endParaRPr lang="en-US" dirty="0"/>
          </a:p>
        </p:txBody>
      </p:sp>
      <p:sp>
        <p:nvSpPr>
          <p:cNvPr id="3" name="Content Placeholder 2">
            <a:extLst>
              <a:ext uri="{FF2B5EF4-FFF2-40B4-BE49-F238E27FC236}">
                <a16:creationId xmlns:a16="http://schemas.microsoft.com/office/drawing/2014/main" id="{6AC6EEE2-AC3B-62FA-673F-16072F4069D7}"/>
              </a:ext>
            </a:extLst>
          </p:cNvPr>
          <p:cNvSpPr>
            <a:spLocks noGrp="1"/>
          </p:cNvSpPr>
          <p:nvPr>
            <p:ph idx="1"/>
          </p:nvPr>
        </p:nvSpPr>
        <p:spPr/>
        <p:txBody>
          <a:bodyPr>
            <a:normAutofit/>
          </a:bodyPr>
          <a:lstStyle/>
          <a:p>
            <a:pPr marL="0" indent="0" algn="just">
              <a:lnSpc>
                <a:spcPct val="150000"/>
              </a:lnSpc>
              <a:buNone/>
            </a:pPr>
            <a:r>
              <a:rPr lang="en-US" sz="1350" dirty="0">
                <a:latin typeface="Roboto" panose="02000000000000000000" pitchFamily="2" charset="0"/>
              </a:rPr>
              <a:t>For multi-class classification, many binary classification techniques are applicable.</a:t>
            </a:r>
          </a:p>
          <a:p>
            <a:pPr marL="0" indent="0" algn="just">
              <a:lnSpc>
                <a:spcPct val="150000"/>
              </a:lnSpc>
              <a:buNone/>
            </a:pPr>
            <a:r>
              <a:rPr lang="en-US" sz="1350" dirty="0">
                <a:latin typeface="Roboto" panose="02000000000000000000" pitchFamily="2" charset="0"/>
              </a:rPr>
              <a:t>The following well-known algorithms can be used for multi-class classification:</a:t>
            </a:r>
          </a:p>
          <a:p>
            <a:pPr algn="just">
              <a:lnSpc>
                <a:spcPct val="150000"/>
              </a:lnSpc>
            </a:pPr>
            <a:r>
              <a:rPr lang="en-US" sz="1350" dirty="0">
                <a:latin typeface="Roboto" panose="02000000000000000000" pitchFamily="2" charset="0"/>
              </a:rPr>
              <a:t>Progressive Boosting</a:t>
            </a:r>
          </a:p>
          <a:p>
            <a:pPr algn="just">
              <a:lnSpc>
                <a:spcPct val="150000"/>
              </a:lnSpc>
            </a:pPr>
            <a:r>
              <a:rPr lang="en-US" sz="1350" dirty="0">
                <a:latin typeface="Roboto" panose="02000000000000000000" pitchFamily="2" charset="0"/>
              </a:rPr>
              <a:t>Choice trees</a:t>
            </a:r>
          </a:p>
          <a:p>
            <a:pPr algn="just">
              <a:lnSpc>
                <a:spcPct val="150000"/>
              </a:lnSpc>
            </a:pPr>
            <a:r>
              <a:rPr lang="en-US" sz="1350" dirty="0">
                <a:latin typeface="Roboto" panose="02000000000000000000" pitchFamily="2" charset="0"/>
              </a:rPr>
              <a:t>Nearest K Neighbors</a:t>
            </a:r>
          </a:p>
          <a:p>
            <a:pPr algn="just">
              <a:lnSpc>
                <a:spcPct val="150000"/>
              </a:lnSpc>
            </a:pPr>
            <a:r>
              <a:rPr lang="en-US" sz="1350" dirty="0">
                <a:latin typeface="Roboto" panose="02000000000000000000" pitchFamily="2" charset="0"/>
              </a:rPr>
              <a:t>Rough Forest / Random Forest</a:t>
            </a:r>
          </a:p>
          <a:p>
            <a:pPr algn="just">
              <a:lnSpc>
                <a:spcPct val="150000"/>
              </a:lnSpc>
            </a:pPr>
            <a:r>
              <a:rPr lang="en-US" sz="1350" dirty="0">
                <a:latin typeface="Roboto" panose="02000000000000000000" pitchFamily="2" charset="0"/>
              </a:rPr>
              <a:t>Simple Bayes</a:t>
            </a:r>
          </a:p>
          <a:p>
            <a:pPr marL="0" indent="0" algn="just">
              <a:lnSpc>
                <a:spcPct val="150000"/>
              </a:lnSpc>
              <a:buNone/>
            </a:pPr>
            <a:r>
              <a:rPr lang="en-US" sz="1350" dirty="0">
                <a:latin typeface="Roboto" panose="02000000000000000000" pitchFamily="2" charset="0"/>
              </a:rPr>
              <a:t>Multi-class problems can be solved using algorithms created for binary classification.</a:t>
            </a:r>
          </a:p>
        </p:txBody>
      </p:sp>
    </p:spTree>
    <p:extLst>
      <p:ext uri="{BB962C8B-B14F-4D97-AF65-F5344CB8AC3E}">
        <p14:creationId xmlns:p14="http://schemas.microsoft.com/office/powerpoint/2010/main" val="281742267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457200"/>
          </a:xfrm>
        </p:spPr>
        <p:txBody>
          <a:bodyPr>
            <a:normAutofit fontScale="90000"/>
          </a:bodyPr>
          <a:lstStyle/>
          <a:p>
            <a:r>
              <a:rPr lang="en-US" dirty="0"/>
              <a:t>Decision tree</a:t>
            </a:r>
          </a:p>
        </p:txBody>
      </p:sp>
      <p:sp>
        <p:nvSpPr>
          <p:cNvPr id="3" name="Content Placeholder 2"/>
          <p:cNvSpPr>
            <a:spLocks noGrp="1"/>
          </p:cNvSpPr>
          <p:nvPr>
            <p:ph idx="1"/>
          </p:nvPr>
        </p:nvSpPr>
        <p:spPr>
          <a:xfrm>
            <a:off x="457200" y="838200"/>
            <a:ext cx="8229600" cy="5287963"/>
          </a:xfrm>
        </p:spPr>
        <p:txBody>
          <a:bodyPr>
            <a:normAutofit fontScale="25000" lnSpcReduction="20000"/>
          </a:bodyPr>
          <a:lstStyle/>
          <a:p>
            <a:pPr>
              <a:lnSpc>
                <a:spcPct val="120000"/>
              </a:lnSpc>
            </a:pPr>
            <a:r>
              <a:rPr lang="en-US" sz="4500" dirty="0"/>
              <a:t>Key Terms </a:t>
            </a:r>
          </a:p>
          <a:p>
            <a:pPr>
              <a:lnSpc>
                <a:spcPct val="120000"/>
              </a:lnSpc>
            </a:pPr>
            <a:r>
              <a:rPr lang="en-US" sz="4500" b="1" dirty="0"/>
              <a:t>Root Node </a:t>
            </a:r>
            <a:r>
              <a:rPr lang="en-US" sz="4500" dirty="0"/>
              <a:t>- It represents the entire population or sample and this further gets divided into two or more homogeneous sets.</a:t>
            </a:r>
          </a:p>
          <a:p>
            <a:pPr>
              <a:lnSpc>
                <a:spcPct val="120000"/>
              </a:lnSpc>
            </a:pPr>
            <a:r>
              <a:rPr lang="en-US" sz="4500" b="1" dirty="0"/>
              <a:t>Splitting </a:t>
            </a:r>
            <a:r>
              <a:rPr lang="en-US" sz="4500" dirty="0"/>
              <a:t>-</a:t>
            </a:r>
            <a:r>
              <a:rPr lang="en-US" sz="4500" b="1" dirty="0"/>
              <a:t> </a:t>
            </a:r>
            <a:r>
              <a:rPr lang="en-US" sz="4500" dirty="0"/>
              <a:t>It is a process of dividing a node into two or more sub-nodes.</a:t>
            </a:r>
          </a:p>
          <a:p>
            <a:pPr>
              <a:lnSpc>
                <a:spcPct val="120000"/>
              </a:lnSpc>
            </a:pPr>
            <a:r>
              <a:rPr lang="en-US" sz="4500" b="1" dirty="0"/>
              <a:t>Decision Node </a:t>
            </a:r>
            <a:r>
              <a:rPr lang="en-US" sz="4500" dirty="0"/>
              <a:t>-</a:t>
            </a:r>
            <a:r>
              <a:rPr lang="en-US" sz="4500" b="1" dirty="0"/>
              <a:t> </a:t>
            </a:r>
            <a:r>
              <a:rPr lang="en-US" sz="4500" dirty="0"/>
              <a:t>When a sub-node splits into further sub-nodes, then it is called a decision node.</a:t>
            </a:r>
          </a:p>
          <a:p>
            <a:pPr>
              <a:lnSpc>
                <a:spcPct val="120000"/>
              </a:lnSpc>
            </a:pPr>
            <a:r>
              <a:rPr lang="en-US" sz="4500" b="1" dirty="0"/>
              <a:t>Leaf/ Terminal Node </a:t>
            </a:r>
            <a:r>
              <a:rPr lang="en-US" sz="4500" dirty="0"/>
              <a:t>-</a:t>
            </a:r>
            <a:r>
              <a:rPr lang="en-US" sz="4500" b="1" dirty="0"/>
              <a:t> </a:t>
            </a:r>
            <a:r>
              <a:rPr lang="en-US" sz="4500" dirty="0"/>
              <a:t>Nodes do not split is called Leaf or Terminal node..</a:t>
            </a:r>
          </a:p>
          <a:p>
            <a:pPr>
              <a:lnSpc>
                <a:spcPct val="120000"/>
              </a:lnSpc>
            </a:pPr>
            <a:r>
              <a:rPr lang="en-US" sz="4500" b="1" dirty="0"/>
              <a:t>Branch / Sub-Tree</a:t>
            </a:r>
            <a:r>
              <a:rPr lang="en-US" sz="4500" dirty="0"/>
              <a:t> - A subsection of the entire tree is called branch or sub-tree.</a:t>
            </a:r>
          </a:p>
          <a:p>
            <a:pPr>
              <a:lnSpc>
                <a:spcPct val="120000"/>
              </a:lnSpc>
            </a:pPr>
            <a:r>
              <a:rPr lang="en-US" sz="4500" b="1" dirty="0"/>
              <a:t>Parent and Child Node</a:t>
            </a:r>
            <a:r>
              <a:rPr lang="en-US" sz="4500" dirty="0"/>
              <a:t> - A node, which is divided into sub-nodes is called the parent node of sub-nodes whereas sub-nodes are the child of the parent node.</a:t>
            </a:r>
          </a:p>
          <a:p>
            <a:pPr>
              <a:lnSpc>
                <a:spcPct val="120000"/>
              </a:lnSpc>
            </a:pPr>
            <a:r>
              <a:rPr lang="en-US" sz="4500" b="1" dirty="0"/>
              <a:t>Entropy </a:t>
            </a:r>
            <a:r>
              <a:rPr lang="en-US" sz="4500" dirty="0"/>
              <a:t>- A decision tree is built top-down from a root node and involves partitioning the data into subsets that contain instances with similar values (homogeneous). ID 3 algorithm uses entropy to calculate the homogeneity of a sample. If the sample is completely homogeneous the entropy is zero and if the sample is equally divided it has an entropy of one.</a:t>
            </a:r>
          </a:p>
          <a:p>
            <a:pPr>
              <a:lnSpc>
                <a:spcPct val="120000"/>
              </a:lnSpc>
            </a:pPr>
            <a:r>
              <a:rPr lang="en-US" sz="4500" b="1" dirty="0"/>
              <a:t>Information Gain </a:t>
            </a:r>
            <a:r>
              <a:rPr lang="en-US" sz="4500" dirty="0"/>
              <a:t>-</a:t>
            </a:r>
            <a:r>
              <a:rPr lang="en-US" sz="4500" b="1" dirty="0"/>
              <a:t> </a:t>
            </a:r>
            <a:r>
              <a:rPr lang="en-US" sz="4500" dirty="0"/>
              <a:t>The information gain is based on the decrease in entropy after a dataset is split on an attribute. Constructing a decision tree is all about finding an attribute that returns the highest information gain (i.e., the most homogeneous branches).</a:t>
            </a:r>
          </a:p>
          <a:p>
            <a:pPr>
              <a:lnSpc>
                <a:spcPct val="120000"/>
              </a:lnSpc>
            </a:pPr>
            <a:r>
              <a:rPr lang="en-US" sz="4500" b="1" dirty="0"/>
              <a:t>Internal Node </a:t>
            </a:r>
            <a:r>
              <a:rPr lang="en-US" sz="4500" dirty="0"/>
              <a:t>-</a:t>
            </a:r>
            <a:r>
              <a:rPr lang="en-US" sz="4500" b="1" dirty="0"/>
              <a:t> </a:t>
            </a:r>
            <a:r>
              <a:rPr lang="en-US" sz="4500" dirty="0"/>
              <a:t>An internal node (also known as an inner node, </a:t>
            </a:r>
            <a:r>
              <a:rPr lang="en-US" sz="4500" dirty="0" err="1"/>
              <a:t>inode</a:t>
            </a:r>
            <a:r>
              <a:rPr lang="en-US" sz="4500" dirty="0"/>
              <a:t> for short, or branch node) is any node of a tree that has child nodes </a:t>
            </a:r>
          </a:p>
          <a:p>
            <a:pPr>
              <a:lnSpc>
                <a:spcPct val="120000"/>
              </a:lnSpc>
            </a:pPr>
            <a:r>
              <a:rPr lang="en-US" sz="4500" b="1" dirty="0"/>
              <a:t>Branch </a:t>
            </a:r>
            <a:r>
              <a:rPr lang="en-US" sz="4500" dirty="0"/>
              <a:t>-</a:t>
            </a:r>
            <a:r>
              <a:rPr lang="en-US" sz="4500" b="1" dirty="0"/>
              <a:t> </a:t>
            </a:r>
            <a:r>
              <a:rPr lang="en-US" sz="4500" dirty="0"/>
              <a:t>The lines connecting elements are called "branches".</a:t>
            </a:r>
          </a:p>
          <a:p>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554162"/>
          </a:xfrm>
        </p:spPr>
        <p:txBody>
          <a:bodyPr>
            <a:normAutofit/>
          </a:bodyPr>
          <a:lstStyle/>
          <a:p>
            <a:r>
              <a:rPr lang="pt-BR" dirty="0"/>
              <a:t>decision t r e e repre se nt ation</a:t>
            </a:r>
            <a:br>
              <a:rPr lang="pt-BR" dirty="0"/>
            </a:br>
            <a:endParaRPr lang="en-US" dirty="0"/>
          </a:p>
        </p:txBody>
      </p:sp>
      <p:sp>
        <p:nvSpPr>
          <p:cNvPr id="5" name="Content Placeholder 4"/>
          <p:cNvSpPr>
            <a:spLocks noGrp="1"/>
          </p:cNvSpPr>
          <p:nvPr>
            <p:ph idx="1"/>
          </p:nvPr>
        </p:nvSpPr>
        <p:spPr/>
        <p:txBody>
          <a:bodyPr/>
          <a:lstStyle/>
          <a:p>
            <a:endParaRPr lang="en-US" dirty="0"/>
          </a:p>
        </p:txBody>
      </p:sp>
      <p:pic>
        <p:nvPicPr>
          <p:cNvPr id="1027" name="Picture 3"/>
          <p:cNvPicPr>
            <a:picLocks noChangeAspect="1" noChangeArrowheads="1"/>
          </p:cNvPicPr>
          <p:nvPr/>
        </p:nvPicPr>
        <p:blipFill>
          <a:blip r:embed="rId2"/>
          <a:srcRect/>
          <a:stretch>
            <a:fillRect/>
          </a:stretch>
        </p:blipFill>
        <p:spPr bwMode="auto">
          <a:xfrm>
            <a:off x="755650" y="2286001"/>
            <a:ext cx="7631113" cy="372427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a:t>- tree to decide whether a person can  play tennis or not</a:t>
            </a:r>
            <a:endParaRPr lang="en-US" dirty="0"/>
          </a:p>
        </p:txBody>
      </p:sp>
      <p:pic>
        <p:nvPicPr>
          <p:cNvPr id="2051" name="Picture 3"/>
          <p:cNvPicPr>
            <a:picLocks noGrp="1" noChangeAspect="1" noChangeArrowheads="1"/>
          </p:cNvPicPr>
          <p:nvPr>
            <p:ph idx="1"/>
          </p:nvPr>
        </p:nvPicPr>
        <p:blipFill>
          <a:blip r:embed="rId2"/>
          <a:stretch>
            <a:fillRect/>
          </a:stretch>
        </p:blipFill>
        <p:spPr bwMode="auto">
          <a:xfrm>
            <a:off x="976812" y="1825625"/>
            <a:ext cx="7190376" cy="435133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stretch>
            <a:fillRect/>
          </a:stretch>
        </p:blipFill>
        <p:spPr bwMode="auto">
          <a:xfrm>
            <a:off x="628650" y="2117379"/>
            <a:ext cx="7886700" cy="376782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5" name="Picture 3"/>
          <p:cNvPicPr>
            <a:picLocks noGrp="1" noChangeAspect="1" noChangeArrowheads="1"/>
          </p:cNvPicPr>
          <p:nvPr>
            <p:ph idx="1"/>
          </p:nvPr>
        </p:nvPicPr>
        <p:blipFill>
          <a:blip r:embed="rId2"/>
          <a:srcRect/>
          <a:stretch>
            <a:fillRect/>
          </a:stretch>
        </p:blipFill>
        <p:spPr bwMode="auto">
          <a:xfrm>
            <a:off x="457200" y="1600200"/>
            <a:ext cx="8229600" cy="4343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2"/>
          <a:stretch>
            <a:fillRect/>
          </a:stretch>
        </p:blipFill>
        <p:spPr bwMode="auto">
          <a:xfrm>
            <a:off x="628650" y="1851074"/>
            <a:ext cx="7886700" cy="430043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6147" name="Picture 3"/>
          <p:cNvPicPr>
            <a:picLocks noChangeAspect="1" noChangeArrowheads="1"/>
          </p:cNvPicPr>
          <p:nvPr/>
        </p:nvPicPr>
        <p:blipFill>
          <a:blip r:embed="rId2"/>
          <a:srcRect/>
          <a:stretch>
            <a:fillRect/>
          </a:stretch>
        </p:blipFill>
        <p:spPr bwMode="auto">
          <a:xfrm>
            <a:off x="460375" y="971550"/>
            <a:ext cx="8221663" cy="49149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6AB593A-77E7-4B0A-4DDC-D5E0216BB333}"/>
              </a:ext>
            </a:extLst>
          </p:cNvPr>
          <p:cNvPicPr>
            <a:picLocks noChangeAspect="1"/>
          </p:cNvPicPr>
          <p:nvPr/>
        </p:nvPicPr>
        <p:blipFill>
          <a:blip r:embed="rId2"/>
          <a:stretch>
            <a:fillRect/>
          </a:stretch>
        </p:blipFill>
        <p:spPr>
          <a:xfrm>
            <a:off x="548291" y="1333318"/>
            <a:ext cx="8047417" cy="4191363"/>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DFCBC-7A05-246D-CC34-A2A569B1970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1B65809-3DE7-49A8-8AFB-A8B3A667511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D35A3FE-F284-AB4B-B90B-17E3A0D1C91E}"/>
              </a:ext>
            </a:extLst>
          </p:cNvPr>
          <p:cNvPicPr>
            <a:picLocks noChangeAspect="1"/>
          </p:cNvPicPr>
          <p:nvPr/>
        </p:nvPicPr>
        <p:blipFill>
          <a:blip r:embed="rId2"/>
          <a:stretch>
            <a:fillRect/>
          </a:stretch>
        </p:blipFill>
        <p:spPr>
          <a:xfrm>
            <a:off x="616877" y="1287594"/>
            <a:ext cx="7910245" cy="4282811"/>
          </a:xfrm>
          <a:prstGeom prst="rect">
            <a:avLst/>
          </a:prstGeom>
        </p:spPr>
      </p:pic>
    </p:spTree>
    <p:extLst>
      <p:ext uri="{BB962C8B-B14F-4D97-AF65-F5344CB8AC3E}">
        <p14:creationId xmlns:p14="http://schemas.microsoft.com/office/powerpoint/2010/main" val="23579585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D3BFA-9A1B-BF5A-C740-8BF5ED73A292}"/>
              </a:ext>
            </a:extLst>
          </p:cNvPr>
          <p:cNvSpPr>
            <a:spLocks noGrp="1"/>
          </p:cNvSpPr>
          <p:nvPr>
            <p:ph type="title"/>
          </p:nvPr>
        </p:nvSpPr>
        <p:spPr>
          <a:xfrm>
            <a:off x="1219200" y="609600"/>
            <a:ext cx="7202456" cy="440352"/>
          </a:xfrm>
        </p:spPr>
        <p:txBody>
          <a:bodyPr>
            <a:normAutofit fontScale="90000"/>
          </a:bodyPr>
          <a:lstStyle/>
          <a:p>
            <a:r>
              <a:rPr lang="en-IN" dirty="0"/>
              <a:t>TYPES OF MACHINE LEARNING</a:t>
            </a:r>
          </a:p>
        </p:txBody>
      </p:sp>
      <p:pic>
        <p:nvPicPr>
          <p:cNvPr id="5" name="Content Placeholder 4">
            <a:extLst>
              <a:ext uri="{FF2B5EF4-FFF2-40B4-BE49-F238E27FC236}">
                <a16:creationId xmlns:a16="http://schemas.microsoft.com/office/drawing/2014/main" id="{D3F94CA5-126A-8427-05B3-C04DB5A781FB}"/>
              </a:ext>
            </a:extLst>
          </p:cNvPr>
          <p:cNvPicPr>
            <a:picLocks noGrp="1" noChangeAspect="1"/>
          </p:cNvPicPr>
          <p:nvPr>
            <p:ph idx="1"/>
          </p:nvPr>
        </p:nvPicPr>
        <p:blipFill>
          <a:blip r:embed="rId2"/>
          <a:stretch>
            <a:fillRect/>
          </a:stretch>
        </p:blipFill>
        <p:spPr>
          <a:xfrm>
            <a:off x="990600" y="1371600"/>
            <a:ext cx="6417128" cy="3505200"/>
          </a:xfrm>
        </p:spPr>
      </p:pic>
      <p:pic>
        <p:nvPicPr>
          <p:cNvPr id="4" name="Picture 2" descr="https://media.geeksforgeeks.org/wp-content/uploads/20200804234851/Untitled-300x4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5198448"/>
            <a:ext cx="8421656" cy="1477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995654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4F791-204D-C348-A44F-135739AA32A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9269E09-83B0-F55C-AA01-4D69778276C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7423BBD-8A1D-6380-21D7-B55CFCE8E97C}"/>
              </a:ext>
            </a:extLst>
          </p:cNvPr>
          <p:cNvPicPr>
            <a:picLocks noChangeAspect="1"/>
          </p:cNvPicPr>
          <p:nvPr/>
        </p:nvPicPr>
        <p:blipFill>
          <a:blip r:embed="rId2"/>
          <a:stretch>
            <a:fillRect/>
          </a:stretch>
        </p:blipFill>
        <p:spPr>
          <a:xfrm>
            <a:off x="536860" y="1455249"/>
            <a:ext cx="8070279" cy="3947502"/>
          </a:xfrm>
          <a:prstGeom prst="rect">
            <a:avLst/>
          </a:prstGeom>
        </p:spPr>
      </p:pic>
    </p:spTree>
    <p:extLst>
      <p:ext uri="{BB962C8B-B14F-4D97-AF65-F5344CB8AC3E}">
        <p14:creationId xmlns:p14="http://schemas.microsoft.com/office/powerpoint/2010/main" val="187789379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E886A-6403-DF76-41E8-E53674D1096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A5BFEA4-D64A-25A0-5A29-15427EE6481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996739A-8C77-73C2-6435-4B1AAACBDE08}"/>
              </a:ext>
            </a:extLst>
          </p:cNvPr>
          <p:cNvPicPr>
            <a:picLocks noChangeAspect="1"/>
          </p:cNvPicPr>
          <p:nvPr/>
        </p:nvPicPr>
        <p:blipFill>
          <a:blip r:embed="rId2"/>
          <a:stretch>
            <a:fillRect/>
          </a:stretch>
        </p:blipFill>
        <p:spPr>
          <a:xfrm>
            <a:off x="594015" y="1550507"/>
            <a:ext cx="7955969" cy="3756986"/>
          </a:xfrm>
          <a:prstGeom prst="rect">
            <a:avLst/>
          </a:prstGeom>
        </p:spPr>
      </p:pic>
    </p:spTree>
    <p:extLst>
      <p:ext uri="{BB962C8B-B14F-4D97-AF65-F5344CB8AC3E}">
        <p14:creationId xmlns:p14="http://schemas.microsoft.com/office/powerpoint/2010/main" val="417927944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61290-8433-0CE6-0439-074D49FFFC9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A4D1A39-60E0-9269-ADB2-B7B2B707C97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D8F8BC0-0D50-8B7B-CF53-42AB4A1F2948}"/>
              </a:ext>
            </a:extLst>
          </p:cNvPr>
          <p:cNvPicPr>
            <a:picLocks noChangeAspect="1"/>
          </p:cNvPicPr>
          <p:nvPr/>
        </p:nvPicPr>
        <p:blipFill>
          <a:blip r:embed="rId2"/>
          <a:stretch>
            <a:fillRect/>
          </a:stretch>
        </p:blipFill>
        <p:spPr>
          <a:xfrm>
            <a:off x="559722" y="1580990"/>
            <a:ext cx="8024555" cy="3696020"/>
          </a:xfrm>
          <a:prstGeom prst="rect">
            <a:avLst/>
          </a:prstGeom>
        </p:spPr>
      </p:pic>
    </p:spTree>
    <p:extLst>
      <p:ext uri="{BB962C8B-B14F-4D97-AF65-F5344CB8AC3E}">
        <p14:creationId xmlns:p14="http://schemas.microsoft.com/office/powerpoint/2010/main" val="121639322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0FD5D-1D2D-4AB7-28CD-B37B27EB0B4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E94DAF0-636A-D865-5108-A675CAC8C6A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411DFF9-8DB2-75B3-6432-CF93B09C90F8}"/>
              </a:ext>
            </a:extLst>
          </p:cNvPr>
          <p:cNvPicPr>
            <a:picLocks noChangeAspect="1"/>
          </p:cNvPicPr>
          <p:nvPr/>
        </p:nvPicPr>
        <p:blipFill>
          <a:blip r:embed="rId2"/>
          <a:stretch>
            <a:fillRect/>
          </a:stretch>
        </p:blipFill>
        <p:spPr>
          <a:xfrm>
            <a:off x="834066" y="1420956"/>
            <a:ext cx="7475868" cy="4016088"/>
          </a:xfrm>
          <a:prstGeom prst="rect">
            <a:avLst/>
          </a:prstGeom>
        </p:spPr>
      </p:pic>
    </p:spTree>
    <p:extLst>
      <p:ext uri="{BB962C8B-B14F-4D97-AF65-F5344CB8AC3E}">
        <p14:creationId xmlns:p14="http://schemas.microsoft.com/office/powerpoint/2010/main" val="97907690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F2089-FB69-5145-5089-010405D31ED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4FC1820-38A1-2D64-B4A7-DAC69F1786C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48AD019-558F-FD81-AB45-B447970ED30E}"/>
              </a:ext>
            </a:extLst>
          </p:cNvPr>
          <p:cNvPicPr>
            <a:picLocks noChangeAspect="1"/>
          </p:cNvPicPr>
          <p:nvPr/>
        </p:nvPicPr>
        <p:blipFill>
          <a:blip r:embed="rId2"/>
          <a:stretch>
            <a:fillRect/>
          </a:stretch>
        </p:blipFill>
        <p:spPr>
          <a:xfrm>
            <a:off x="594015" y="1375232"/>
            <a:ext cx="7955969" cy="4107536"/>
          </a:xfrm>
          <a:prstGeom prst="rect">
            <a:avLst/>
          </a:prstGeom>
        </p:spPr>
      </p:pic>
    </p:spTree>
    <p:extLst>
      <p:ext uri="{BB962C8B-B14F-4D97-AF65-F5344CB8AC3E}">
        <p14:creationId xmlns:p14="http://schemas.microsoft.com/office/powerpoint/2010/main" val="127496867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93C88-6B96-0DCF-2442-0F358C9CE22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DE87314-666C-7F12-CE62-772C12404FB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677015B-AF70-B06C-45B2-D2F4BF55C0A5}"/>
              </a:ext>
            </a:extLst>
          </p:cNvPr>
          <p:cNvPicPr>
            <a:picLocks noChangeAspect="1"/>
          </p:cNvPicPr>
          <p:nvPr/>
        </p:nvPicPr>
        <p:blipFill>
          <a:blip r:embed="rId2"/>
          <a:stretch>
            <a:fillRect/>
          </a:stretch>
        </p:blipFill>
        <p:spPr>
          <a:xfrm>
            <a:off x="510188" y="1481921"/>
            <a:ext cx="8123624" cy="3894157"/>
          </a:xfrm>
          <a:prstGeom prst="rect">
            <a:avLst/>
          </a:prstGeom>
        </p:spPr>
      </p:pic>
    </p:spTree>
    <p:extLst>
      <p:ext uri="{BB962C8B-B14F-4D97-AF65-F5344CB8AC3E}">
        <p14:creationId xmlns:p14="http://schemas.microsoft.com/office/powerpoint/2010/main" val="6907587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8C9EF-7531-3F41-066D-F720C7BC243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2017D2E-CB1E-7F19-EA12-C0FA521B890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18F55AA-4D1B-B7E7-BA19-E57A58B81709}"/>
              </a:ext>
            </a:extLst>
          </p:cNvPr>
          <p:cNvPicPr>
            <a:picLocks noChangeAspect="1"/>
          </p:cNvPicPr>
          <p:nvPr/>
        </p:nvPicPr>
        <p:blipFill>
          <a:blip r:embed="rId2"/>
          <a:stretch>
            <a:fillRect/>
          </a:stretch>
        </p:blipFill>
        <p:spPr>
          <a:xfrm>
            <a:off x="552101" y="1527645"/>
            <a:ext cx="8039797" cy="3802710"/>
          </a:xfrm>
          <a:prstGeom prst="rect">
            <a:avLst/>
          </a:prstGeom>
        </p:spPr>
      </p:pic>
    </p:spTree>
    <p:extLst>
      <p:ext uri="{BB962C8B-B14F-4D97-AF65-F5344CB8AC3E}">
        <p14:creationId xmlns:p14="http://schemas.microsoft.com/office/powerpoint/2010/main" val="97382351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991E8-75D1-5C5B-4111-2C3B554654E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5C831C3-688B-77F9-A2F2-567647ADC0B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D792CAD-E223-E801-830F-989C43C5DDC1}"/>
              </a:ext>
            </a:extLst>
          </p:cNvPr>
          <p:cNvPicPr>
            <a:picLocks noChangeAspect="1"/>
          </p:cNvPicPr>
          <p:nvPr/>
        </p:nvPicPr>
        <p:blipFill>
          <a:blip r:embed="rId2"/>
          <a:stretch>
            <a:fillRect/>
          </a:stretch>
        </p:blipFill>
        <p:spPr>
          <a:xfrm>
            <a:off x="533050" y="1440007"/>
            <a:ext cx="8077900" cy="3977985"/>
          </a:xfrm>
          <a:prstGeom prst="rect">
            <a:avLst/>
          </a:prstGeom>
        </p:spPr>
      </p:pic>
    </p:spTree>
    <p:extLst>
      <p:ext uri="{BB962C8B-B14F-4D97-AF65-F5344CB8AC3E}">
        <p14:creationId xmlns:p14="http://schemas.microsoft.com/office/powerpoint/2010/main" val="357896498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52C11-F176-5C8F-4D56-E65B01F4985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A2521B6-D7E7-095E-FFF9-6AD320AA113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DC4876E-9B88-25C2-D5D9-43716FA74CD5}"/>
              </a:ext>
            </a:extLst>
          </p:cNvPr>
          <p:cNvPicPr>
            <a:picLocks noChangeAspect="1"/>
          </p:cNvPicPr>
          <p:nvPr/>
        </p:nvPicPr>
        <p:blipFill>
          <a:blip r:embed="rId2"/>
          <a:stretch>
            <a:fillRect/>
          </a:stretch>
        </p:blipFill>
        <p:spPr>
          <a:xfrm>
            <a:off x="536860" y="979017"/>
            <a:ext cx="8070279" cy="4278783"/>
          </a:xfrm>
          <a:prstGeom prst="rect">
            <a:avLst/>
          </a:prstGeom>
        </p:spPr>
      </p:pic>
    </p:spTree>
    <p:extLst>
      <p:ext uri="{BB962C8B-B14F-4D97-AF65-F5344CB8AC3E}">
        <p14:creationId xmlns:p14="http://schemas.microsoft.com/office/powerpoint/2010/main" val="362626178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F3C35-2658-EF48-3364-5C4CC17228A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65490E3-799B-D19B-079A-622A27955CA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718B36F-96B6-2BC0-62AD-D5303CFD9DC3}"/>
              </a:ext>
            </a:extLst>
          </p:cNvPr>
          <p:cNvPicPr>
            <a:picLocks noChangeAspect="1"/>
          </p:cNvPicPr>
          <p:nvPr/>
        </p:nvPicPr>
        <p:blipFill>
          <a:blip r:embed="rId2"/>
          <a:stretch>
            <a:fillRect/>
          </a:stretch>
        </p:blipFill>
        <p:spPr>
          <a:xfrm>
            <a:off x="559722" y="1344749"/>
            <a:ext cx="8024555" cy="4168501"/>
          </a:xfrm>
          <a:prstGeom prst="rect">
            <a:avLst/>
          </a:prstGeom>
        </p:spPr>
      </p:pic>
    </p:spTree>
    <p:extLst>
      <p:ext uri="{BB962C8B-B14F-4D97-AF65-F5344CB8AC3E}">
        <p14:creationId xmlns:p14="http://schemas.microsoft.com/office/powerpoint/2010/main" val="12705491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8E947-0921-64ED-5549-2F85691008B4}"/>
              </a:ext>
            </a:extLst>
          </p:cNvPr>
          <p:cNvSpPr>
            <a:spLocks noGrp="1"/>
          </p:cNvSpPr>
          <p:nvPr>
            <p:ph type="ctrTitle"/>
          </p:nvPr>
        </p:nvSpPr>
        <p:spPr/>
        <p:txBody>
          <a:bodyPr/>
          <a:lstStyle/>
          <a:p>
            <a:r>
              <a:rPr lang="en-IN" dirty="0"/>
              <a:t>TYPES OF MACHINE LEARNING</a:t>
            </a:r>
          </a:p>
        </p:txBody>
      </p:sp>
      <p:sp>
        <p:nvSpPr>
          <p:cNvPr id="3" name="Subtitle 2">
            <a:extLst>
              <a:ext uri="{FF2B5EF4-FFF2-40B4-BE49-F238E27FC236}">
                <a16:creationId xmlns:a16="http://schemas.microsoft.com/office/drawing/2014/main" id="{D6F5832D-AA47-2350-6E84-EFE4A3F5421C}"/>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17826957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9400A-8DB8-CBC9-91AA-9C552E3DD8A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33E4F39-BF1B-8472-464A-AB062D3ADBC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D064EA6-B6AF-9726-1E82-B4D2571CA090}"/>
              </a:ext>
            </a:extLst>
          </p:cNvPr>
          <p:cNvPicPr>
            <a:picLocks noChangeAspect="1"/>
          </p:cNvPicPr>
          <p:nvPr/>
        </p:nvPicPr>
        <p:blipFill>
          <a:blip r:embed="rId2"/>
          <a:stretch>
            <a:fillRect/>
          </a:stretch>
        </p:blipFill>
        <p:spPr>
          <a:xfrm>
            <a:off x="552101" y="1531455"/>
            <a:ext cx="8039797" cy="3795089"/>
          </a:xfrm>
          <a:prstGeom prst="rect">
            <a:avLst/>
          </a:prstGeom>
        </p:spPr>
      </p:pic>
    </p:spTree>
    <p:extLst>
      <p:ext uri="{BB962C8B-B14F-4D97-AF65-F5344CB8AC3E}">
        <p14:creationId xmlns:p14="http://schemas.microsoft.com/office/powerpoint/2010/main" val="195503377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62A0F-DDF7-6DBC-3AE3-6720784209F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1B58E64-3A21-63A1-7FEC-8B9D6A80375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95204DC-4D40-C98A-5246-F945E9A9D7D8}"/>
              </a:ext>
            </a:extLst>
          </p:cNvPr>
          <p:cNvPicPr>
            <a:picLocks noChangeAspect="1"/>
          </p:cNvPicPr>
          <p:nvPr/>
        </p:nvPicPr>
        <p:blipFill>
          <a:blip r:embed="rId2"/>
          <a:stretch>
            <a:fillRect/>
          </a:stretch>
        </p:blipFill>
        <p:spPr>
          <a:xfrm>
            <a:off x="582584" y="1683869"/>
            <a:ext cx="7978831" cy="3490262"/>
          </a:xfrm>
          <a:prstGeom prst="rect">
            <a:avLst/>
          </a:prstGeom>
        </p:spPr>
      </p:pic>
    </p:spTree>
    <p:extLst>
      <p:ext uri="{BB962C8B-B14F-4D97-AF65-F5344CB8AC3E}">
        <p14:creationId xmlns:p14="http://schemas.microsoft.com/office/powerpoint/2010/main" val="7439260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5B1EA-9E00-2194-2DF3-84E12309A158}"/>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BE32A95A-2F81-5FD2-1E6F-0C0EF399DDA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65942EA-20E9-98EF-3186-AD977C3D8A82}"/>
              </a:ext>
            </a:extLst>
          </p:cNvPr>
          <p:cNvPicPr>
            <a:picLocks noChangeAspect="1"/>
          </p:cNvPicPr>
          <p:nvPr/>
        </p:nvPicPr>
        <p:blipFill>
          <a:blip r:embed="rId2"/>
          <a:stretch>
            <a:fillRect/>
          </a:stretch>
        </p:blipFill>
        <p:spPr>
          <a:xfrm>
            <a:off x="457200" y="838200"/>
            <a:ext cx="8229599" cy="4633137"/>
          </a:xfrm>
          <a:prstGeom prst="rect">
            <a:avLst/>
          </a:prstGeom>
        </p:spPr>
      </p:pic>
    </p:spTree>
    <p:extLst>
      <p:ext uri="{BB962C8B-B14F-4D97-AF65-F5344CB8AC3E}">
        <p14:creationId xmlns:p14="http://schemas.microsoft.com/office/powerpoint/2010/main" val="173659773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9B7B7-9B21-8D4A-5D24-C36BD7549AC3}"/>
              </a:ext>
            </a:extLst>
          </p:cNvPr>
          <p:cNvSpPr>
            <a:spLocks noGrp="1"/>
          </p:cNvSpPr>
          <p:nvPr>
            <p:ph type="title"/>
          </p:nvPr>
        </p:nvSpPr>
        <p:spPr>
          <a:xfrm>
            <a:off x="457200" y="274638"/>
            <a:ext cx="8229600" cy="457199"/>
          </a:xfrm>
        </p:spPr>
        <p:txBody>
          <a:bodyPr>
            <a:normAutofit fontScale="90000"/>
          </a:bodyPr>
          <a:lstStyle/>
          <a:p>
            <a:r>
              <a:rPr lang="en-US" dirty="0"/>
              <a:t>NAÏVE BAYES </a:t>
            </a:r>
            <a:endParaRPr lang="en-IN" dirty="0"/>
          </a:p>
        </p:txBody>
      </p:sp>
      <p:sp>
        <p:nvSpPr>
          <p:cNvPr id="3" name="Content Placeholder 2">
            <a:extLst>
              <a:ext uri="{FF2B5EF4-FFF2-40B4-BE49-F238E27FC236}">
                <a16:creationId xmlns:a16="http://schemas.microsoft.com/office/drawing/2014/main" id="{99F71630-99A1-A8C9-9F42-FB2CC4CB027D}"/>
              </a:ext>
            </a:extLst>
          </p:cNvPr>
          <p:cNvSpPr>
            <a:spLocks noGrp="1"/>
          </p:cNvSpPr>
          <p:nvPr>
            <p:ph idx="1"/>
          </p:nvPr>
        </p:nvSpPr>
        <p:spPr>
          <a:xfrm>
            <a:off x="457200" y="731838"/>
            <a:ext cx="8229600" cy="5394326"/>
          </a:xfrm>
        </p:spPr>
        <p:txBody>
          <a:bodyPr>
            <a:normAutofit/>
          </a:bodyPr>
          <a:lstStyle/>
          <a:p>
            <a:r>
              <a:rPr lang="en-US" sz="2400" b="0" i="0" dirty="0">
                <a:solidFill>
                  <a:srgbClr val="51565E"/>
                </a:solidFill>
                <a:effectLst/>
                <a:latin typeface="Roboto" panose="02000000000000000000" pitchFamily="2" charset="0"/>
              </a:rPr>
              <a:t>Let's start with a basic introduction to the Bayes theorem, named after Thomas Bayes from the 1700s. The Naive Bayes classifier works on the principle of </a:t>
            </a:r>
            <a:r>
              <a:rPr lang="en-US" sz="2400" i="0" u="none" strike="noStrike" dirty="0">
                <a:effectLst/>
                <a:latin typeface="Roboto" panose="02000000000000000000" pitchFamily="2" charset="0"/>
                <a:hlinkClick r:id="rId2" tooltip="conditional probability">
                  <a:extLst>
                    <a:ext uri="{A12FA001-AC4F-418D-AE19-62706E023703}">
                      <ahyp:hlinkClr xmlns:ahyp="http://schemas.microsoft.com/office/drawing/2018/hyperlinkcolor" xmlns="" val="tx"/>
                    </a:ext>
                  </a:extLst>
                </a:hlinkClick>
              </a:rPr>
              <a:t>conditional probability</a:t>
            </a:r>
            <a:r>
              <a:rPr lang="en-US" sz="2400" b="0" i="0" dirty="0">
                <a:solidFill>
                  <a:srgbClr val="51565E"/>
                </a:solidFill>
                <a:effectLst/>
                <a:latin typeface="Roboto" panose="02000000000000000000" pitchFamily="2" charset="0"/>
              </a:rPr>
              <a:t>, as given by the Bayes theorem.</a:t>
            </a:r>
          </a:p>
          <a:p>
            <a:r>
              <a:rPr lang="en-US" sz="2400" b="0" i="0" dirty="0">
                <a:solidFill>
                  <a:srgbClr val="51565E"/>
                </a:solidFill>
                <a:effectLst/>
                <a:latin typeface="Roboto" panose="02000000000000000000" pitchFamily="2" charset="0"/>
              </a:rPr>
              <a:t>If we toss two coins and look at all the different possibilities, we have the sample space as:{HH, HT, TH, TT}</a:t>
            </a:r>
          </a:p>
          <a:p>
            <a:pPr algn="l">
              <a:buFont typeface="Arial" panose="020B0604020202020204" pitchFamily="34" charset="0"/>
              <a:buChar char="•"/>
            </a:pPr>
            <a:r>
              <a:rPr lang="en-US" sz="1600" b="0" i="0" dirty="0">
                <a:solidFill>
                  <a:srgbClr val="51565E"/>
                </a:solidFill>
                <a:effectLst/>
                <a:latin typeface="Roboto" panose="02000000000000000000" pitchFamily="2" charset="0"/>
              </a:rPr>
              <a:t>The probability of getting two heads = 1/4 </a:t>
            </a:r>
          </a:p>
          <a:p>
            <a:pPr algn="l">
              <a:buFont typeface="Arial" panose="020B0604020202020204" pitchFamily="34" charset="0"/>
              <a:buChar char="•"/>
            </a:pPr>
            <a:r>
              <a:rPr lang="en-US" sz="1600" b="0" i="0" dirty="0">
                <a:solidFill>
                  <a:srgbClr val="51565E"/>
                </a:solidFill>
                <a:effectLst/>
                <a:latin typeface="Roboto" panose="02000000000000000000" pitchFamily="2" charset="0"/>
              </a:rPr>
              <a:t>The probability of at least one tail = 3/4 </a:t>
            </a:r>
          </a:p>
          <a:p>
            <a:pPr algn="l">
              <a:buFont typeface="Arial" panose="020B0604020202020204" pitchFamily="34" charset="0"/>
              <a:buChar char="•"/>
            </a:pPr>
            <a:r>
              <a:rPr lang="en-US" sz="1600" b="0" i="0" dirty="0">
                <a:solidFill>
                  <a:srgbClr val="51565E"/>
                </a:solidFill>
                <a:effectLst/>
                <a:latin typeface="Roboto" panose="02000000000000000000" pitchFamily="2" charset="0"/>
              </a:rPr>
              <a:t>The probability of the second coin being head given the first coin is tail = 1/2 </a:t>
            </a:r>
          </a:p>
          <a:p>
            <a:pPr algn="l">
              <a:buFont typeface="Arial" panose="020B0604020202020204" pitchFamily="34" charset="0"/>
              <a:buChar char="•"/>
            </a:pPr>
            <a:r>
              <a:rPr lang="en-US" sz="1600" b="0" i="0" dirty="0">
                <a:solidFill>
                  <a:srgbClr val="51565E"/>
                </a:solidFill>
                <a:effectLst/>
                <a:latin typeface="Roboto" panose="02000000000000000000" pitchFamily="2" charset="0"/>
              </a:rPr>
              <a:t>The probability of getting two heads given the first coin is a head = 1/2</a:t>
            </a:r>
          </a:p>
          <a:p>
            <a:pPr algn="l"/>
            <a:r>
              <a:rPr lang="en-US" sz="1600" b="0" i="0" dirty="0">
                <a:solidFill>
                  <a:srgbClr val="51565E"/>
                </a:solidFill>
                <a:effectLst/>
                <a:latin typeface="Roboto" panose="02000000000000000000" pitchFamily="2" charset="0"/>
              </a:rPr>
              <a:t>The Bayes theorem gives us the conditional probability of event A, given that event B has occurred.</a:t>
            </a:r>
          </a:p>
          <a:p>
            <a:endParaRPr lang="en-IN" sz="2400" dirty="0"/>
          </a:p>
        </p:txBody>
      </p:sp>
    </p:spTree>
    <p:extLst>
      <p:ext uri="{BB962C8B-B14F-4D97-AF65-F5344CB8AC3E}">
        <p14:creationId xmlns:p14="http://schemas.microsoft.com/office/powerpoint/2010/main" val="234222884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2BF5F-7475-D2E6-42F0-F3678EEDB50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E53AD31-D2A2-7870-A615-9CDA9D7DDF26}"/>
              </a:ext>
            </a:extLst>
          </p:cNvPr>
          <p:cNvSpPr>
            <a:spLocks noGrp="1"/>
          </p:cNvSpPr>
          <p:nvPr>
            <p:ph idx="1"/>
          </p:nvPr>
        </p:nvSpPr>
        <p:spPr/>
        <p:txBody>
          <a:bodyPr/>
          <a:lstStyle/>
          <a:p>
            <a:r>
              <a:rPr lang="en-IN" b="0" i="0" dirty="0">
                <a:solidFill>
                  <a:srgbClr val="51565E"/>
                </a:solidFill>
                <a:effectLst/>
                <a:latin typeface="Roboto" panose="02000000000000000000" pitchFamily="2" charset="0"/>
              </a:rPr>
              <a:t>According to Bayes theorem:</a:t>
            </a:r>
            <a:endParaRPr lang="en-IN" dirty="0"/>
          </a:p>
        </p:txBody>
      </p:sp>
      <p:pic>
        <p:nvPicPr>
          <p:cNvPr id="5" name="Picture 4">
            <a:extLst>
              <a:ext uri="{FF2B5EF4-FFF2-40B4-BE49-F238E27FC236}">
                <a16:creationId xmlns:a16="http://schemas.microsoft.com/office/drawing/2014/main" id="{A30206A9-8C5E-0C6E-3208-91740EDF7172}"/>
              </a:ext>
            </a:extLst>
          </p:cNvPr>
          <p:cNvPicPr>
            <a:picLocks noChangeAspect="1"/>
          </p:cNvPicPr>
          <p:nvPr/>
        </p:nvPicPr>
        <p:blipFill>
          <a:blip r:embed="rId2"/>
          <a:stretch>
            <a:fillRect/>
          </a:stretch>
        </p:blipFill>
        <p:spPr>
          <a:xfrm>
            <a:off x="1219200" y="3124199"/>
            <a:ext cx="6172200" cy="3001963"/>
          </a:xfrm>
          <a:prstGeom prst="rect">
            <a:avLst/>
          </a:prstGeom>
        </p:spPr>
      </p:pic>
    </p:spTree>
    <p:extLst>
      <p:ext uri="{BB962C8B-B14F-4D97-AF65-F5344CB8AC3E}">
        <p14:creationId xmlns:p14="http://schemas.microsoft.com/office/powerpoint/2010/main" val="272766994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C2DD-3393-6DD6-9A19-355A5433F4A3}"/>
              </a:ext>
            </a:extLst>
          </p:cNvPr>
          <p:cNvSpPr>
            <a:spLocks noGrp="1"/>
          </p:cNvSpPr>
          <p:nvPr>
            <p:ph type="title"/>
          </p:nvPr>
        </p:nvSpPr>
        <p:spPr/>
        <p:txBody>
          <a:bodyPr/>
          <a:lstStyle/>
          <a:p>
            <a:r>
              <a:rPr lang="en-US" dirty="0"/>
              <a:t>Example 1</a:t>
            </a:r>
            <a:endParaRPr lang="en-IN" dirty="0"/>
          </a:p>
        </p:txBody>
      </p:sp>
      <p:sp>
        <p:nvSpPr>
          <p:cNvPr id="7" name="Content Placeholder 6">
            <a:extLst>
              <a:ext uri="{FF2B5EF4-FFF2-40B4-BE49-F238E27FC236}">
                <a16:creationId xmlns:a16="http://schemas.microsoft.com/office/drawing/2014/main" id="{60F42D19-AECB-12FF-883F-FE826ABAA151}"/>
              </a:ext>
            </a:extLst>
          </p:cNvPr>
          <p:cNvSpPr>
            <a:spLocks noGrp="1"/>
          </p:cNvSpPr>
          <p:nvPr>
            <p:ph idx="1"/>
          </p:nvPr>
        </p:nvSpPr>
        <p:spPr/>
        <p:txBody>
          <a:bodyPr/>
          <a:lstStyle/>
          <a:p>
            <a:endParaRPr lang="en-IN"/>
          </a:p>
        </p:txBody>
      </p:sp>
      <p:pic>
        <p:nvPicPr>
          <p:cNvPr id="9" name="Picture 8">
            <a:extLst>
              <a:ext uri="{FF2B5EF4-FFF2-40B4-BE49-F238E27FC236}">
                <a16:creationId xmlns:a16="http://schemas.microsoft.com/office/drawing/2014/main" id="{18DF963E-116E-F964-F283-2C164AB69C7C}"/>
              </a:ext>
            </a:extLst>
          </p:cNvPr>
          <p:cNvPicPr>
            <a:picLocks noChangeAspect="1"/>
          </p:cNvPicPr>
          <p:nvPr/>
        </p:nvPicPr>
        <p:blipFill>
          <a:blip r:embed="rId2"/>
          <a:stretch>
            <a:fillRect/>
          </a:stretch>
        </p:blipFill>
        <p:spPr>
          <a:xfrm>
            <a:off x="591864" y="1563176"/>
            <a:ext cx="7467600" cy="4613787"/>
          </a:xfrm>
          <a:prstGeom prst="rect">
            <a:avLst/>
          </a:prstGeom>
        </p:spPr>
      </p:pic>
    </p:spTree>
    <p:extLst>
      <p:ext uri="{BB962C8B-B14F-4D97-AF65-F5344CB8AC3E}">
        <p14:creationId xmlns:p14="http://schemas.microsoft.com/office/powerpoint/2010/main" val="338708566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A78E7-B3A7-87CD-61BB-AAF790464DE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314F3D9-A4E9-8D88-010B-B30193E0F08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319D13D-80FA-D689-5262-64EC5EC04B43}"/>
              </a:ext>
            </a:extLst>
          </p:cNvPr>
          <p:cNvPicPr>
            <a:picLocks noChangeAspect="1"/>
          </p:cNvPicPr>
          <p:nvPr/>
        </p:nvPicPr>
        <p:blipFill>
          <a:blip r:embed="rId2"/>
          <a:stretch>
            <a:fillRect/>
          </a:stretch>
        </p:blipFill>
        <p:spPr>
          <a:xfrm>
            <a:off x="1143000" y="2590800"/>
            <a:ext cx="4464670" cy="2449083"/>
          </a:xfrm>
          <a:prstGeom prst="rect">
            <a:avLst/>
          </a:prstGeom>
        </p:spPr>
      </p:pic>
    </p:spTree>
    <p:extLst>
      <p:ext uri="{BB962C8B-B14F-4D97-AF65-F5344CB8AC3E}">
        <p14:creationId xmlns:p14="http://schemas.microsoft.com/office/powerpoint/2010/main" val="296859816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D6F8D-07CF-D1E6-1EF2-B0BC2507F9F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EC35C3D-E6CA-06EA-DD17-A62BA5CC303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76309AC-8AEA-9B06-B35A-C1749F564E0A}"/>
              </a:ext>
            </a:extLst>
          </p:cNvPr>
          <p:cNvPicPr>
            <a:picLocks noChangeAspect="1"/>
          </p:cNvPicPr>
          <p:nvPr/>
        </p:nvPicPr>
        <p:blipFill>
          <a:blip r:embed="rId2"/>
          <a:stretch>
            <a:fillRect/>
          </a:stretch>
        </p:blipFill>
        <p:spPr>
          <a:xfrm>
            <a:off x="662601" y="1417637"/>
            <a:ext cx="6502410" cy="3763963"/>
          </a:xfrm>
          <a:prstGeom prst="rect">
            <a:avLst/>
          </a:prstGeom>
        </p:spPr>
      </p:pic>
    </p:spTree>
    <p:extLst>
      <p:ext uri="{BB962C8B-B14F-4D97-AF65-F5344CB8AC3E}">
        <p14:creationId xmlns:p14="http://schemas.microsoft.com/office/powerpoint/2010/main" val="408266025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04FCA-180F-4EC1-DDAC-F4643FEA36E7}"/>
              </a:ext>
            </a:extLst>
          </p:cNvPr>
          <p:cNvSpPr>
            <a:spLocks noGrp="1"/>
          </p:cNvSpPr>
          <p:nvPr>
            <p:ph type="title"/>
          </p:nvPr>
        </p:nvSpPr>
        <p:spPr/>
        <p:txBody>
          <a:bodyPr>
            <a:normAutofit/>
          </a:bodyPr>
          <a:lstStyle/>
          <a:p>
            <a:r>
              <a:rPr lang="en-US" dirty="0"/>
              <a:t>Assignment 1, 2</a:t>
            </a:r>
            <a:br>
              <a:rPr lang="en-US" dirty="0"/>
            </a:br>
            <a:endParaRPr lang="en-IN" dirty="0"/>
          </a:p>
        </p:txBody>
      </p:sp>
      <p:sp>
        <p:nvSpPr>
          <p:cNvPr id="3" name="Content Placeholder 2">
            <a:extLst>
              <a:ext uri="{FF2B5EF4-FFF2-40B4-BE49-F238E27FC236}">
                <a16:creationId xmlns:a16="http://schemas.microsoft.com/office/drawing/2014/main" id="{9974808D-7B6D-113F-83BE-6D88C3D27667}"/>
              </a:ext>
            </a:extLst>
          </p:cNvPr>
          <p:cNvSpPr>
            <a:spLocks noGrp="1"/>
          </p:cNvSpPr>
          <p:nvPr>
            <p:ph idx="1"/>
          </p:nvPr>
        </p:nvSpPr>
        <p:spPr/>
        <p:txBody>
          <a:bodyPr/>
          <a:lstStyle/>
          <a:p>
            <a:pPr marL="514350" indent="-514350">
              <a:buAutoNum type="arabicPeriod"/>
            </a:pPr>
            <a:r>
              <a:rPr lang="en-US" dirty="0"/>
              <a:t>Problems in Decision tree</a:t>
            </a:r>
          </a:p>
          <a:p>
            <a:pPr marL="514350" indent="-514350">
              <a:buAutoNum type="arabicPeriod"/>
            </a:pPr>
            <a:r>
              <a:rPr lang="en-US" dirty="0"/>
              <a:t>Advantages and disadvantages of naïve bayes classifier</a:t>
            </a:r>
            <a:endParaRPr lang="en-IN" dirty="0"/>
          </a:p>
        </p:txBody>
      </p:sp>
    </p:spTree>
    <p:extLst>
      <p:ext uri="{BB962C8B-B14F-4D97-AF65-F5344CB8AC3E}">
        <p14:creationId xmlns:p14="http://schemas.microsoft.com/office/powerpoint/2010/main" val="109622872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86A98-DA6B-119A-F637-50D4D8727D4D}"/>
              </a:ext>
            </a:extLst>
          </p:cNvPr>
          <p:cNvSpPr>
            <a:spLocks noGrp="1"/>
          </p:cNvSpPr>
          <p:nvPr>
            <p:ph type="title"/>
          </p:nvPr>
        </p:nvSpPr>
        <p:spPr>
          <a:xfrm>
            <a:off x="457200" y="274638"/>
            <a:ext cx="8229600" cy="792162"/>
          </a:xfrm>
        </p:spPr>
        <p:txBody>
          <a:bodyPr/>
          <a:lstStyle/>
          <a:p>
            <a:r>
              <a:rPr lang="en-IN" dirty="0"/>
              <a:t>MULTI CLASS CLASSIFICATION</a:t>
            </a:r>
          </a:p>
        </p:txBody>
      </p:sp>
      <p:sp>
        <p:nvSpPr>
          <p:cNvPr id="3" name="Content Placeholder 2">
            <a:extLst>
              <a:ext uri="{FF2B5EF4-FFF2-40B4-BE49-F238E27FC236}">
                <a16:creationId xmlns:a16="http://schemas.microsoft.com/office/drawing/2014/main" id="{22366AE2-E1E7-D8FE-2F4E-DE5534F1C2D8}"/>
              </a:ext>
            </a:extLst>
          </p:cNvPr>
          <p:cNvSpPr>
            <a:spLocks noGrp="1"/>
          </p:cNvSpPr>
          <p:nvPr>
            <p:ph idx="1"/>
          </p:nvPr>
        </p:nvSpPr>
        <p:spPr>
          <a:xfrm>
            <a:off x="457200" y="1066800"/>
            <a:ext cx="8229600" cy="5059363"/>
          </a:xfrm>
        </p:spPr>
        <p:txBody>
          <a:bodyPr>
            <a:normAutofit fontScale="55000" lnSpcReduction="20000"/>
          </a:bodyPr>
          <a:lstStyle/>
          <a:p>
            <a:pPr marL="0" indent="0" algn="just">
              <a:lnSpc>
                <a:spcPct val="150000"/>
              </a:lnSpc>
              <a:buNone/>
            </a:pPr>
            <a:r>
              <a:rPr lang="en-US" sz="3200" b="0" i="0" dirty="0">
                <a:effectLst/>
                <a:latin typeface="Roboto" panose="02000000000000000000" pitchFamily="2" charset="0"/>
              </a:rPr>
              <a:t>For multi-class classification, many binary classification techniques are applicable.</a:t>
            </a:r>
          </a:p>
          <a:p>
            <a:pPr marL="0" indent="0" algn="just">
              <a:lnSpc>
                <a:spcPct val="150000"/>
              </a:lnSpc>
              <a:buNone/>
            </a:pPr>
            <a:r>
              <a:rPr lang="en-US" sz="3200" b="0" i="0" dirty="0">
                <a:effectLst/>
                <a:latin typeface="Roboto" panose="02000000000000000000" pitchFamily="2" charset="0"/>
              </a:rPr>
              <a:t>The following well-known algorithms can be used for multi-class classification:</a:t>
            </a:r>
          </a:p>
          <a:p>
            <a:pPr algn="just">
              <a:lnSpc>
                <a:spcPct val="150000"/>
              </a:lnSpc>
            </a:pPr>
            <a:r>
              <a:rPr lang="en-US" sz="3200" b="0" i="0" dirty="0">
                <a:effectLst/>
                <a:latin typeface="Roboto" panose="02000000000000000000" pitchFamily="2" charset="0"/>
              </a:rPr>
              <a:t>Progressive Boosting</a:t>
            </a:r>
          </a:p>
          <a:p>
            <a:pPr algn="just">
              <a:lnSpc>
                <a:spcPct val="150000"/>
              </a:lnSpc>
            </a:pPr>
            <a:r>
              <a:rPr lang="en-US" sz="3200" b="0" i="0" dirty="0">
                <a:effectLst/>
                <a:latin typeface="Roboto" panose="02000000000000000000" pitchFamily="2" charset="0"/>
              </a:rPr>
              <a:t>Choice trees</a:t>
            </a:r>
          </a:p>
          <a:p>
            <a:pPr algn="just">
              <a:lnSpc>
                <a:spcPct val="150000"/>
              </a:lnSpc>
            </a:pPr>
            <a:r>
              <a:rPr lang="en-US" sz="3200" b="0" i="0" dirty="0">
                <a:effectLst/>
                <a:latin typeface="Roboto" panose="02000000000000000000" pitchFamily="2" charset="0"/>
              </a:rPr>
              <a:t>Nearest K Neighbors</a:t>
            </a:r>
          </a:p>
          <a:p>
            <a:pPr algn="just">
              <a:lnSpc>
                <a:spcPct val="150000"/>
              </a:lnSpc>
            </a:pPr>
            <a:r>
              <a:rPr lang="en-US" sz="3200" b="0" i="0" dirty="0">
                <a:effectLst/>
                <a:latin typeface="Roboto" panose="02000000000000000000" pitchFamily="2" charset="0"/>
              </a:rPr>
              <a:t>Rough Forest / Random Forest</a:t>
            </a:r>
          </a:p>
          <a:p>
            <a:pPr algn="just">
              <a:lnSpc>
                <a:spcPct val="150000"/>
              </a:lnSpc>
            </a:pPr>
            <a:r>
              <a:rPr lang="en-US" sz="3200" b="0" i="0" dirty="0">
                <a:effectLst/>
                <a:latin typeface="Roboto" panose="02000000000000000000" pitchFamily="2" charset="0"/>
              </a:rPr>
              <a:t>Simple Bayes</a:t>
            </a:r>
          </a:p>
          <a:p>
            <a:pPr marL="0" indent="0" algn="just">
              <a:lnSpc>
                <a:spcPct val="150000"/>
              </a:lnSpc>
              <a:buNone/>
            </a:pPr>
            <a:r>
              <a:rPr lang="en-US" sz="3200" b="0" i="0" dirty="0">
                <a:effectLst/>
                <a:latin typeface="Roboto" panose="02000000000000000000" pitchFamily="2" charset="0"/>
              </a:rPr>
              <a:t>Multi-class problems can be solved using algorithms created for binary classification.</a:t>
            </a:r>
          </a:p>
          <a:p>
            <a:pPr marL="0" indent="0">
              <a:buNone/>
            </a:pPr>
            <a:endParaRPr lang="en-IN" dirty="0"/>
          </a:p>
        </p:txBody>
      </p:sp>
    </p:spTree>
    <p:extLst>
      <p:ext uri="{BB962C8B-B14F-4D97-AF65-F5344CB8AC3E}">
        <p14:creationId xmlns:p14="http://schemas.microsoft.com/office/powerpoint/2010/main" val="39127752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58D57-2462-D06E-6AC5-EA971828EECC}"/>
              </a:ext>
            </a:extLst>
          </p:cNvPr>
          <p:cNvSpPr>
            <a:spLocks noGrp="1"/>
          </p:cNvSpPr>
          <p:nvPr>
            <p:ph type="title"/>
          </p:nvPr>
        </p:nvSpPr>
        <p:spPr>
          <a:xfrm>
            <a:off x="685800" y="533400"/>
            <a:ext cx="7202456" cy="440352"/>
          </a:xfrm>
        </p:spPr>
        <p:txBody>
          <a:bodyPr>
            <a:normAutofit fontScale="90000"/>
          </a:bodyPr>
          <a:lstStyle/>
          <a:p>
            <a:r>
              <a:rPr lang="en-IN" dirty="0"/>
              <a:t>Supervised learning</a:t>
            </a:r>
          </a:p>
        </p:txBody>
      </p:sp>
      <p:sp>
        <p:nvSpPr>
          <p:cNvPr id="3" name="Content Placeholder 2">
            <a:extLst>
              <a:ext uri="{FF2B5EF4-FFF2-40B4-BE49-F238E27FC236}">
                <a16:creationId xmlns:a16="http://schemas.microsoft.com/office/drawing/2014/main" id="{69FCB367-5D98-F4EF-9CC0-092A9B00B4BD}"/>
              </a:ext>
            </a:extLst>
          </p:cNvPr>
          <p:cNvSpPr>
            <a:spLocks noGrp="1"/>
          </p:cNvSpPr>
          <p:nvPr>
            <p:ph idx="1"/>
          </p:nvPr>
        </p:nvSpPr>
        <p:spPr>
          <a:xfrm>
            <a:off x="533400" y="1371600"/>
            <a:ext cx="8229600" cy="5486400"/>
          </a:xfrm>
        </p:spPr>
        <p:txBody>
          <a:bodyPr>
            <a:normAutofit fontScale="92500" lnSpcReduction="10000"/>
          </a:bodyPr>
          <a:lstStyle/>
          <a:p>
            <a:pPr>
              <a:lnSpc>
                <a:spcPct val="150000"/>
              </a:lnSpc>
            </a:pPr>
            <a:r>
              <a:rPr lang="en-US" dirty="0">
                <a:solidFill>
                  <a:srgbClr val="333333"/>
                </a:solidFill>
                <a:latin typeface="inter-regular"/>
              </a:rPr>
              <a:t>Supervised learning, as the name indicates, has the presence of a supervisor as a teacher. Basically supervised learning is when we teach or train the machine using data that is well labelled. </a:t>
            </a:r>
            <a:endParaRPr lang="en-US" dirty="0" smtClean="0">
              <a:solidFill>
                <a:srgbClr val="333333"/>
              </a:solidFill>
              <a:latin typeface="inter-regular"/>
            </a:endParaRPr>
          </a:p>
          <a:p>
            <a:pPr>
              <a:lnSpc>
                <a:spcPct val="150000"/>
              </a:lnSpc>
            </a:pPr>
            <a:r>
              <a:rPr lang="en-US" dirty="0" smtClean="0">
                <a:solidFill>
                  <a:srgbClr val="333333"/>
                </a:solidFill>
                <a:latin typeface="inter-regular"/>
              </a:rPr>
              <a:t>Which </a:t>
            </a:r>
            <a:r>
              <a:rPr lang="en-US" dirty="0">
                <a:solidFill>
                  <a:srgbClr val="333333"/>
                </a:solidFill>
                <a:latin typeface="inter-regular"/>
              </a:rPr>
              <a:t>means some data is already tagged with the correct answer. After that, the machine is provided with a new set of examples(data) so that the supervised learning algorithm analyses the training data(set of training examples) and produces a correct outcome from labelled data.</a:t>
            </a:r>
            <a:endParaRPr lang="en-US" b="0" i="0" dirty="0" smtClean="0">
              <a:solidFill>
                <a:srgbClr val="333333"/>
              </a:solidFill>
              <a:effectLst/>
              <a:latin typeface="inter-regular"/>
            </a:endParaRPr>
          </a:p>
          <a:p>
            <a:pPr>
              <a:lnSpc>
                <a:spcPct val="150000"/>
              </a:lnSpc>
            </a:pPr>
            <a:r>
              <a:rPr lang="en-US" b="0" i="0" dirty="0" smtClean="0">
                <a:solidFill>
                  <a:srgbClr val="333333"/>
                </a:solidFill>
                <a:effectLst/>
                <a:latin typeface="inter-regular"/>
              </a:rPr>
              <a:t>Supervised </a:t>
            </a:r>
            <a:r>
              <a:rPr lang="en-US" b="0" i="0" dirty="0">
                <a:solidFill>
                  <a:srgbClr val="333333"/>
                </a:solidFill>
                <a:effectLst/>
                <a:latin typeface="inter-regular"/>
              </a:rPr>
              <a:t>learning is the types of machine learning in which machines are trained using well "labelled" training data, and on basis of that data, machines predict the output</a:t>
            </a:r>
            <a:r>
              <a:rPr lang="en-US" b="0" i="0" dirty="0" smtClean="0">
                <a:solidFill>
                  <a:srgbClr val="333333"/>
                </a:solidFill>
                <a:effectLst/>
                <a:latin typeface="inter-regular"/>
              </a:rPr>
              <a:t>.</a:t>
            </a:r>
          </a:p>
          <a:p>
            <a:pPr>
              <a:lnSpc>
                <a:spcPct val="150000"/>
              </a:lnSpc>
            </a:pPr>
            <a:r>
              <a:rPr lang="en-US" b="0" i="0" dirty="0" smtClean="0">
                <a:solidFill>
                  <a:srgbClr val="333333"/>
                </a:solidFill>
                <a:effectLst/>
                <a:latin typeface="inter-regular"/>
              </a:rPr>
              <a:t> </a:t>
            </a:r>
            <a:r>
              <a:rPr lang="en-US" b="0" i="0" dirty="0">
                <a:solidFill>
                  <a:srgbClr val="333333"/>
                </a:solidFill>
                <a:effectLst/>
                <a:latin typeface="inter-regular"/>
              </a:rPr>
              <a:t>The labelled data means some input data is already tagged with the correct output</a:t>
            </a:r>
            <a:r>
              <a:rPr lang="en-US" b="0" i="0" dirty="0" smtClean="0">
                <a:solidFill>
                  <a:srgbClr val="333333"/>
                </a:solidFill>
                <a:effectLst/>
                <a:latin typeface="inter-regular"/>
              </a:rPr>
              <a:t>.</a:t>
            </a:r>
          </a:p>
          <a:p>
            <a:pPr>
              <a:lnSpc>
                <a:spcPct val="150000"/>
              </a:lnSpc>
            </a:pPr>
            <a:endParaRPr lang="en-IN" dirty="0"/>
          </a:p>
        </p:txBody>
      </p:sp>
    </p:spTree>
    <p:extLst>
      <p:ext uri="{BB962C8B-B14F-4D97-AF65-F5344CB8AC3E}">
        <p14:creationId xmlns:p14="http://schemas.microsoft.com/office/powerpoint/2010/main" val="137776794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5C443-2184-4910-26D3-05E64E642925}"/>
              </a:ext>
            </a:extLst>
          </p:cNvPr>
          <p:cNvSpPr>
            <a:spLocks noGrp="1"/>
          </p:cNvSpPr>
          <p:nvPr>
            <p:ph type="title"/>
          </p:nvPr>
        </p:nvSpPr>
        <p:spPr>
          <a:xfrm>
            <a:off x="457200" y="274638"/>
            <a:ext cx="8229600" cy="715962"/>
          </a:xfrm>
        </p:spPr>
        <p:txBody>
          <a:bodyPr>
            <a:normAutofit/>
          </a:bodyPr>
          <a:lstStyle/>
          <a:p>
            <a:r>
              <a:rPr lang="en-IN" dirty="0"/>
              <a:t>KNN</a:t>
            </a:r>
          </a:p>
        </p:txBody>
      </p:sp>
      <p:sp>
        <p:nvSpPr>
          <p:cNvPr id="3" name="Content Placeholder 2">
            <a:extLst>
              <a:ext uri="{FF2B5EF4-FFF2-40B4-BE49-F238E27FC236}">
                <a16:creationId xmlns:a16="http://schemas.microsoft.com/office/drawing/2014/main" id="{AC1F8E43-5420-4FC5-5A1E-26A9B098573A}"/>
              </a:ext>
            </a:extLst>
          </p:cNvPr>
          <p:cNvSpPr>
            <a:spLocks noGrp="1"/>
          </p:cNvSpPr>
          <p:nvPr>
            <p:ph idx="1"/>
          </p:nvPr>
        </p:nvSpPr>
        <p:spPr>
          <a:xfrm>
            <a:off x="457200" y="990600"/>
            <a:ext cx="8229600" cy="5135563"/>
          </a:xfrm>
        </p:spPr>
        <p:txBody>
          <a:bodyPr>
            <a:normAutofit/>
          </a:bodyPr>
          <a:lstStyle/>
          <a:p>
            <a:r>
              <a:rPr lang="en-US" sz="2600" b="0" i="0" dirty="0">
                <a:solidFill>
                  <a:srgbClr val="000000"/>
                </a:solidFill>
                <a:effectLst/>
                <a:latin typeface="inter-regular"/>
              </a:rPr>
              <a:t>K-Nearest </a:t>
            </a:r>
            <a:r>
              <a:rPr lang="en-US" sz="2600" b="0" i="0" dirty="0" err="1">
                <a:solidFill>
                  <a:srgbClr val="000000"/>
                </a:solidFill>
                <a:effectLst/>
                <a:latin typeface="inter-regular"/>
              </a:rPr>
              <a:t>Neighbour</a:t>
            </a:r>
            <a:r>
              <a:rPr lang="en-US" sz="2600" b="0" i="0" dirty="0">
                <a:solidFill>
                  <a:srgbClr val="000000"/>
                </a:solidFill>
                <a:effectLst/>
                <a:latin typeface="inter-regular"/>
              </a:rPr>
              <a:t> is one of the simplest Machine Learning algorithms based on Supervised Learning technique.</a:t>
            </a:r>
          </a:p>
          <a:p>
            <a:r>
              <a:rPr lang="en-US" sz="2600" b="0" i="0" dirty="0">
                <a:solidFill>
                  <a:srgbClr val="000000"/>
                </a:solidFill>
                <a:effectLst/>
                <a:latin typeface="inter-regular"/>
              </a:rPr>
              <a:t>K-NN algorithm assumes the similarity between the new case/data and available cases and put the new case into the category that is most similar to the available categories.</a:t>
            </a:r>
          </a:p>
          <a:p>
            <a:r>
              <a:rPr lang="en-US" sz="2600" b="0" i="0" dirty="0">
                <a:solidFill>
                  <a:srgbClr val="000000"/>
                </a:solidFill>
                <a:effectLst/>
                <a:latin typeface="inter-regular"/>
              </a:rPr>
              <a:t>K-NN algorithm stores all the available data and classifies a new data point based on the similarity. This means when new data appears then it can be easily classified into a well suite category by using K- NN algorithm.</a:t>
            </a:r>
          </a:p>
          <a:p>
            <a:endParaRPr lang="en-IN" dirty="0"/>
          </a:p>
        </p:txBody>
      </p:sp>
    </p:spTree>
    <p:extLst>
      <p:ext uri="{BB962C8B-B14F-4D97-AF65-F5344CB8AC3E}">
        <p14:creationId xmlns:p14="http://schemas.microsoft.com/office/powerpoint/2010/main" val="397958400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BF026-5AAE-D592-80AA-814A7C28EA2E}"/>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BBD7563E-9C19-E856-5498-B5EC2019BE3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E8F3111-47A9-5231-87AA-05F5355749F4}"/>
              </a:ext>
            </a:extLst>
          </p:cNvPr>
          <p:cNvPicPr>
            <a:picLocks noChangeAspect="1"/>
          </p:cNvPicPr>
          <p:nvPr/>
        </p:nvPicPr>
        <p:blipFill>
          <a:blip r:embed="rId2"/>
          <a:stretch>
            <a:fillRect/>
          </a:stretch>
        </p:blipFill>
        <p:spPr>
          <a:xfrm>
            <a:off x="555912" y="1638145"/>
            <a:ext cx="8032176" cy="3581710"/>
          </a:xfrm>
          <a:prstGeom prst="rect">
            <a:avLst/>
          </a:prstGeom>
        </p:spPr>
      </p:pic>
    </p:spTree>
    <p:extLst>
      <p:ext uri="{BB962C8B-B14F-4D97-AF65-F5344CB8AC3E}">
        <p14:creationId xmlns:p14="http://schemas.microsoft.com/office/powerpoint/2010/main" val="331328702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F74DB-AD9C-9B4B-6702-9DFFE7BF416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B25B051-8987-D315-1E00-EE215CCFC90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0A1B906-C7CD-EEC8-0168-31CD3F7F9252}"/>
              </a:ext>
            </a:extLst>
          </p:cNvPr>
          <p:cNvPicPr>
            <a:picLocks noChangeAspect="1"/>
          </p:cNvPicPr>
          <p:nvPr/>
        </p:nvPicPr>
        <p:blipFill>
          <a:blip r:embed="rId2"/>
          <a:stretch>
            <a:fillRect/>
          </a:stretch>
        </p:blipFill>
        <p:spPr>
          <a:xfrm>
            <a:off x="544481" y="1661006"/>
            <a:ext cx="8055038" cy="4739793"/>
          </a:xfrm>
          <a:prstGeom prst="rect">
            <a:avLst/>
          </a:prstGeom>
        </p:spPr>
      </p:pic>
    </p:spTree>
    <p:extLst>
      <p:ext uri="{BB962C8B-B14F-4D97-AF65-F5344CB8AC3E}">
        <p14:creationId xmlns:p14="http://schemas.microsoft.com/office/powerpoint/2010/main" val="38850649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FD918-47B8-7D67-EFF3-75E84CA1779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779BDE6-218A-27C1-1EE4-A1FF9D0FD2C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6593231-0285-566D-5181-A30E294DD209}"/>
              </a:ext>
            </a:extLst>
          </p:cNvPr>
          <p:cNvPicPr>
            <a:picLocks noChangeAspect="1"/>
          </p:cNvPicPr>
          <p:nvPr/>
        </p:nvPicPr>
        <p:blipFill>
          <a:blip r:embed="rId2"/>
          <a:stretch>
            <a:fillRect/>
          </a:stretch>
        </p:blipFill>
        <p:spPr>
          <a:xfrm>
            <a:off x="529239" y="1626713"/>
            <a:ext cx="8085521" cy="4682011"/>
          </a:xfrm>
          <a:prstGeom prst="rect">
            <a:avLst/>
          </a:prstGeom>
        </p:spPr>
      </p:pic>
    </p:spTree>
    <p:extLst>
      <p:ext uri="{BB962C8B-B14F-4D97-AF65-F5344CB8AC3E}">
        <p14:creationId xmlns:p14="http://schemas.microsoft.com/office/powerpoint/2010/main" val="29612447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DD4AA-227D-32DD-789E-47A96426CE5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3011927-4EFC-5154-0F50-D4E4A48EE94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A2E45D2-9714-DACC-8735-D7198708B5FA}"/>
              </a:ext>
            </a:extLst>
          </p:cNvPr>
          <p:cNvPicPr>
            <a:picLocks noChangeAspect="1"/>
          </p:cNvPicPr>
          <p:nvPr/>
        </p:nvPicPr>
        <p:blipFill>
          <a:blip r:embed="rId2"/>
          <a:stretch>
            <a:fillRect/>
          </a:stretch>
        </p:blipFill>
        <p:spPr>
          <a:xfrm>
            <a:off x="559722" y="1668627"/>
            <a:ext cx="8024555" cy="3520745"/>
          </a:xfrm>
          <a:prstGeom prst="rect">
            <a:avLst/>
          </a:prstGeom>
        </p:spPr>
      </p:pic>
    </p:spTree>
    <p:extLst>
      <p:ext uri="{BB962C8B-B14F-4D97-AF65-F5344CB8AC3E}">
        <p14:creationId xmlns:p14="http://schemas.microsoft.com/office/powerpoint/2010/main" val="253761553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CEBE2-1D2D-349A-E41A-9D44C5C3AAB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C871A7E-5BFE-86C3-5F08-7C30F6617B8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3C7D96E-4442-AC2A-E137-F6F0D8FB17BD}"/>
              </a:ext>
            </a:extLst>
          </p:cNvPr>
          <p:cNvPicPr>
            <a:picLocks noChangeAspect="1"/>
          </p:cNvPicPr>
          <p:nvPr/>
        </p:nvPicPr>
        <p:blipFill>
          <a:blip r:embed="rId2"/>
          <a:stretch>
            <a:fillRect/>
          </a:stretch>
        </p:blipFill>
        <p:spPr>
          <a:xfrm>
            <a:off x="548291" y="1683869"/>
            <a:ext cx="8047417" cy="4442294"/>
          </a:xfrm>
          <a:prstGeom prst="rect">
            <a:avLst/>
          </a:prstGeom>
        </p:spPr>
      </p:pic>
    </p:spTree>
    <p:extLst>
      <p:ext uri="{BB962C8B-B14F-4D97-AF65-F5344CB8AC3E}">
        <p14:creationId xmlns:p14="http://schemas.microsoft.com/office/powerpoint/2010/main" val="153444046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9B0D2-CF9B-6903-8272-3C29C7E67774}"/>
              </a:ext>
            </a:extLst>
          </p:cNvPr>
          <p:cNvSpPr>
            <a:spLocks noGrp="1"/>
          </p:cNvSpPr>
          <p:nvPr>
            <p:ph type="title"/>
          </p:nvPr>
        </p:nvSpPr>
        <p:spPr/>
        <p:txBody>
          <a:bodyPr/>
          <a:lstStyle/>
          <a:p>
            <a:r>
              <a:rPr lang="en-IN" dirty="0"/>
              <a:t>Random Forest Algorithm</a:t>
            </a:r>
          </a:p>
        </p:txBody>
      </p:sp>
      <p:sp>
        <p:nvSpPr>
          <p:cNvPr id="3" name="Content Placeholder 2">
            <a:extLst>
              <a:ext uri="{FF2B5EF4-FFF2-40B4-BE49-F238E27FC236}">
                <a16:creationId xmlns:a16="http://schemas.microsoft.com/office/drawing/2014/main" id="{85907C7B-EB13-76BD-844F-B4BF93315635}"/>
              </a:ext>
            </a:extLst>
          </p:cNvPr>
          <p:cNvSpPr>
            <a:spLocks noGrp="1"/>
          </p:cNvSpPr>
          <p:nvPr>
            <p:ph idx="1"/>
          </p:nvPr>
        </p:nvSpPr>
        <p:spPr/>
        <p:txBody>
          <a:bodyPr>
            <a:normAutofit/>
          </a:bodyPr>
          <a:lstStyle/>
          <a:p>
            <a:pPr marL="0" indent="0">
              <a:buNone/>
            </a:pPr>
            <a:endParaRPr lang="en-US" sz="2400" b="0" i="1" dirty="0">
              <a:solidFill>
                <a:srgbClr val="333333"/>
              </a:solidFill>
              <a:effectLst/>
              <a:latin typeface="inter-regular"/>
            </a:endParaRPr>
          </a:p>
          <a:p>
            <a:r>
              <a:rPr lang="en-US" sz="1400" b="1" i="1" dirty="0">
                <a:solidFill>
                  <a:srgbClr val="333333"/>
                </a:solidFill>
                <a:effectLst/>
                <a:latin typeface="inter-bold"/>
              </a:rPr>
              <a:t>"</a:t>
            </a:r>
            <a:r>
              <a:rPr lang="en-US" sz="2400" b="1" i="1" dirty="0">
                <a:solidFill>
                  <a:srgbClr val="333333"/>
                </a:solidFill>
                <a:effectLst/>
                <a:latin typeface="inter-bold"/>
              </a:rPr>
              <a:t>Random Forest is a classifier that contains a number of decision trees on various subsets of the given dataset and takes the average to improve the predictive accuracy of that dataset.“</a:t>
            </a:r>
          </a:p>
          <a:p>
            <a:r>
              <a:rPr lang="en-US" sz="1400" b="1" i="0" dirty="0">
                <a:solidFill>
                  <a:srgbClr val="333333"/>
                </a:solidFill>
                <a:effectLst/>
                <a:latin typeface="inter-bold"/>
              </a:rPr>
              <a:t>The greater number of trees in the forest leads to higher accuracy and prevents the problem of overfitting.</a:t>
            </a:r>
            <a:endParaRPr lang="en-IN" sz="2400" dirty="0"/>
          </a:p>
        </p:txBody>
      </p:sp>
    </p:spTree>
    <p:extLst>
      <p:ext uri="{BB962C8B-B14F-4D97-AF65-F5344CB8AC3E}">
        <p14:creationId xmlns:p14="http://schemas.microsoft.com/office/powerpoint/2010/main" val="291135488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7FF2C-4429-483F-8014-B796C70A2481}"/>
              </a:ext>
            </a:extLst>
          </p:cNvPr>
          <p:cNvSpPr>
            <a:spLocks noGrp="1"/>
          </p:cNvSpPr>
          <p:nvPr>
            <p:ph type="title"/>
          </p:nvPr>
        </p:nvSpPr>
        <p:spPr/>
        <p:txBody>
          <a:bodyPr/>
          <a:lstStyle/>
          <a:p>
            <a:r>
              <a:rPr lang="en-IN" dirty="0"/>
              <a:t>Bagging</a:t>
            </a:r>
          </a:p>
        </p:txBody>
      </p:sp>
      <p:sp>
        <p:nvSpPr>
          <p:cNvPr id="3" name="Content Placeholder 2">
            <a:extLst>
              <a:ext uri="{FF2B5EF4-FFF2-40B4-BE49-F238E27FC236}">
                <a16:creationId xmlns:a16="http://schemas.microsoft.com/office/drawing/2014/main" id="{FC204A87-CABE-E1D7-AB40-7976E11C6BD2}"/>
              </a:ext>
            </a:extLst>
          </p:cNvPr>
          <p:cNvSpPr>
            <a:spLocks noGrp="1"/>
          </p:cNvSpPr>
          <p:nvPr>
            <p:ph idx="1"/>
          </p:nvPr>
        </p:nvSpPr>
        <p:spPr/>
        <p:txBody>
          <a:bodyPr>
            <a:normAutofit fontScale="85000" lnSpcReduction="20000"/>
          </a:bodyPr>
          <a:lstStyle/>
          <a:p>
            <a:r>
              <a:rPr lang="en-US" sz="3200" dirty="0">
                <a:latin typeface="Times New Roman" panose="02020603050405020304" pitchFamily="18" charset="0"/>
                <a:cs typeface="Times New Roman" panose="02020603050405020304" pitchFamily="18" charset="0"/>
              </a:rPr>
              <a:t>From the principle mentioned above, we can understand Random forest uses the Bagging code. Now, let us understand this concept in detail. Bagging is also known as Bootstrap Aggregation used by random forest. The process begins with any original random data. After arranging, it is </a:t>
            </a:r>
            <a:r>
              <a:rPr lang="en-US" sz="3200" dirty="0" err="1">
                <a:latin typeface="Times New Roman" panose="02020603050405020304" pitchFamily="18" charset="0"/>
                <a:cs typeface="Times New Roman" panose="02020603050405020304" pitchFamily="18" charset="0"/>
              </a:rPr>
              <a:t>organised</a:t>
            </a:r>
            <a:r>
              <a:rPr lang="en-US" sz="3200" dirty="0">
                <a:latin typeface="Times New Roman" panose="02020603050405020304" pitchFamily="18" charset="0"/>
                <a:cs typeface="Times New Roman" panose="02020603050405020304" pitchFamily="18" charset="0"/>
              </a:rPr>
              <a:t> into samples known as Bootstrap Sample. This process is known as </a:t>
            </a:r>
            <a:r>
              <a:rPr lang="en-US" sz="3200" dirty="0" err="1">
                <a:latin typeface="Times New Roman" panose="02020603050405020304" pitchFamily="18" charset="0"/>
                <a:cs typeface="Times New Roman" panose="02020603050405020304" pitchFamily="18" charset="0"/>
              </a:rPr>
              <a:t>Bootstrapping.Further</a:t>
            </a:r>
            <a:r>
              <a:rPr lang="en-US" sz="3200" dirty="0">
                <a:latin typeface="Times New Roman" panose="02020603050405020304" pitchFamily="18" charset="0"/>
                <a:cs typeface="Times New Roman" panose="02020603050405020304" pitchFamily="18" charset="0"/>
              </a:rPr>
              <a:t>, the models are trained individually, yielding different results known as Aggregation. In the last step, all the results are combined, and the generated output is based on majority voting. This step is known as Bagging and is done using an Ensemble Classifier</a:t>
            </a:r>
            <a:r>
              <a:rPr lang="en-US" sz="3600" dirty="0">
                <a:latin typeface="Times New Roman" panose="02020603050405020304" pitchFamily="18" charset="0"/>
                <a:cs typeface="Times New Roman" panose="02020603050405020304" pitchFamily="18" charset="0"/>
              </a:rPr>
              <a:t>.</a:t>
            </a:r>
          </a:p>
          <a:p>
            <a:endParaRPr lang="en-IN" dirty="0"/>
          </a:p>
        </p:txBody>
      </p:sp>
    </p:spTree>
    <p:extLst>
      <p:ext uri="{BB962C8B-B14F-4D97-AF65-F5344CB8AC3E}">
        <p14:creationId xmlns:p14="http://schemas.microsoft.com/office/powerpoint/2010/main" val="215016720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2D8D1-4BD3-7F4A-401F-95ABB1C54943}"/>
              </a:ext>
            </a:extLst>
          </p:cNvPr>
          <p:cNvSpPr>
            <a:spLocks noGrp="1"/>
          </p:cNvSpPr>
          <p:nvPr>
            <p:ph type="title"/>
          </p:nvPr>
        </p:nvSpPr>
        <p:spPr/>
        <p:txBody>
          <a:bodyPr/>
          <a:lstStyle/>
          <a:p>
            <a:r>
              <a:rPr lang="en-IN" dirty="0"/>
              <a:t>Bagging</a:t>
            </a:r>
          </a:p>
        </p:txBody>
      </p:sp>
      <p:pic>
        <p:nvPicPr>
          <p:cNvPr id="5" name="Content Placeholder 4">
            <a:extLst>
              <a:ext uri="{FF2B5EF4-FFF2-40B4-BE49-F238E27FC236}">
                <a16:creationId xmlns:a16="http://schemas.microsoft.com/office/drawing/2014/main" id="{CAC983FF-9C51-82F8-C935-3878E2940CEF}"/>
              </a:ext>
            </a:extLst>
          </p:cNvPr>
          <p:cNvPicPr>
            <a:picLocks noGrp="1" noChangeAspect="1"/>
          </p:cNvPicPr>
          <p:nvPr>
            <p:ph idx="1"/>
          </p:nvPr>
        </p:nvPicPr>
        <p:blipFill>
          <a:blip r:embed="rId2"/>
          <a:stretch>
            <a:fillRect/>
          </a:stretch>
        </p:blipFill>
        <p:spPr>
          <a:xfrm>
            <a:off x="1356081" y="2328559"/>
            <a:ext cx="6431837" cy="3345470"/>
          </a:xfrm>
        </p:spPr>
      </p:pic>
    </p:spTree>
    <p:extLst>
      <p:ext uri="{BB962C8B-B14F-4D97-AF65-F5344CB8AC3E}">
        <p14:creationId xmlns:p14="http://schemas.microsoft.com/office/powerpoint/2010/main" val="25416289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D0852-BD0A-D93C-B6C0-E07AABFD053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7A5E2D8-332F-CBA4-759E-65CE01983C0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3B687DA-42AB-0F5A-29EC-8677C694C3A5}"/>
              </a:ext>
            </a:extLst>
          </p:cNvPr>
          <p:cNvPicPr>
            <a:picLocks noChangeAspect="1"/>
          </p:cNvPicPr>
          <p:nvPr/>
        </p:nvPicPr>
        <p:blipFill>
          <a:blip r:embed="rId2"/>
          <a:stretch>
            <a:fillRect/>
          </a:stretch>
        </p:blipFill>
        <p:spPr>
          <a:xfrm>
            <a:off x="457200" y="1600200"/>
            <a:ext cx="8229600" cy="4282456"/>
          </a:xfrm>
          <a:prstGeom prst="rect">
            <a:avLst/>
          </a:prstGeom>
        </p:spPr>
      </p:pic>
    </p:spTree>
    <p:extLst>
      <p:ext uri="{BB962C8B-B14F-4D97-AF65-F5344CB8AC3E}">
        <p14:creationId xmlns:p14="http://schemas.microsoft.com/office/powerpoint/2010/main" val="2173448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58D57-2462-D06E-6AC5-EA971828EECC}"/>
              </a:ext>
            </a:extLst>
          </p:cNvPr>
          <p:cNvSpPr>
            <a:spLocks noGrp="1"/>
          </p:cNvSpPr>
          <p:nvPr>
            <p:ph type="title"/>
          </p:nvPr>
        </p:nvSpPr>
        <p:spPr>
          <a:xfrm>
            <a:off x="685800" y="533400"/>
            <a:ext cx="7202456" cy="440352"/>
          </a:xfrm>
        </p:spPr>
        <p:txBody>
          <a:bodyPr>
            <a:normAutofit fontScale="90000"/>
          </a:bodyPr>
          <a:lstStyle/>
          <a:p>
            <a:r>
              <a:rPr lang="en-IN" dirty="0"/>
              <a:t>Supervised learning</a:t>
            </a:r>
          </a:p>
        </p:txBody>
      </p:sp>
      <p:sp>
        <p:nvSpPr>
          <p:cNvPr id="3" name="Content Placeholder 2">
            <a:extLst>
              <a:ext uri="{FF2B5EF4-FFF2-40B4-BE49-F238E27FC236}">
                <a16:creationId xmlns:a16="http://schemas.microsoft.com/office/drawing/2014/main" id="{69FCB367-5D98-F4EF-9CC0-092A9B00B4BD}"/>
              </a:ext>
            </a:extLst>
          </p:cNvPr>
          <p:cNvSpPr>
            <a:spLocks noGrp="1"/>
          </p:cNvSpPr>
          <p:nvPr>
            <p:ph idx="1"/>
          </p:nvPr>
        </p:nvSpPr>
        <p:spPr>
          <a:xfrm>
            <a:off x="533400" y="1371600"/>
            <a:ext cx="4495800" cy="4648200"/>
          </a:xfrm>
        </p:spPr>
        <p:txBody>
          <a:bodyPr>
            <a:normAutofit lnSpcReduction="10000"/>
          </a:bodyPr>
          <a:lstStyle/>
          <a:p>
            <a:pPr>
              <a:lnSpc>
                <a:spcPct val="150000"/>
              </a:lnSpc>
            </a:pPr>
            <a:r>
              <a:rPr lang="en-US" b="1" dirty="0"/>
              <a:t>For instance</a:t>
            </a:r>
            <a:r>
              <a:rPr lang="en-US" dirty="0"/>
              <a:t>, suppose you are given a basket filled with different kinds of fruits. Now the first step is to train the machine with all the different fruits one by one like this: </a:t>
            </a:r>
            <a:endParaRPr lang="en-US" dirty="0" smtClean="0"/>
          </a:p>
          <a:p>
            <a:pPr fontAlgn="base"/>
            <a:r>
              <a:rPr lang="en-US" dirty="0"/>
              <a:t>If the shape of the object is rounded and has a depression at the top, is red in color, then it will be labeled as –</a:t>
            </a:r>
            <a:r>
              <a:rPr lang="en-US" b="1" dirty="0"/>
              <a:t>Apple</a:t>
            </a:r>
            <a:r>
              <a:rPr lang="en-US" dirty="0"/>
              <a:t>.</a:t>
            </a:r>
          </a:p>
          <a:p>
            <a:pPr fontAlgn="base"/>
            <a:r>
              <a:rPr lang="en-US" dirty="0"/>
              <a:t>If the shape of the object is a long curving cylinder having Green-Yellow color, then it will be labeled as –</a:t>
            </a:r>
            <a:r>
              <a:rPr lang="en-US" b="1" dirty="0"/>
              <a:t>Banana</a:t>
            </a:r>
            <a:r>
              <a:rPr lang="en-US" dirty="0"/>
              <a:t>. </a:t>
            </a:r>
          </a:p>
          <a:p>
            <a:pPr>
              <a:lnSpc>
                <a:spcPct val="150000"/>
              </a:lnSpc>
            </a:pPr>
            <a:endParaRPr lang="en-IN" dirty="0"/>
          </a:p>
        </p:txBody>
      </p:sp>
      <p:pic>
        <p:nvPicPr>
          <p:cNvPr id="1026" name="Picture 2" descr="https://media.geeksforgeeks.org/wp-content/uploads/fruits-baske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1905000"/>
            <a:ext cx="3427449" cy="2612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88346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D07B7-BDB3-EBF1-9E36-1CAB4A97401B}"/>
              </a:ext>
            </a:extLst>
          </p:cNvPr>
          <p:cNvSpPr>
            <a:spLocks noGrp="1"/>
          </p:cNvSpPr>
          <p:nvPr>
            <p:ph type="title"/>
          </p:nvPr>
        </p:nvSpPr>
        <p:spPr/>
        <p:txBody>
          <a:bodyPr/>
          <a:lstStyle/>
          <a:p>
            <a:r>
              <a:rPr lang="en-IN" dirty="0"/>
              <a:t>Assignment 3, 4</a:t>
            </a:r>
          </a:p>
        </p:txBody>
      </p:sp>
      <p:sp>
        <p:nvSpPr>
          <p:cNvPr id="3" name="Content Placeholder 2">
            <a:extLst>
              <a:ext uri="{FF2B5EF4-FFF2-40B4-BE49-F238E27FC236}">
                <a16:creationId xmlns:a16="http://schemas.microsoft.com/office/drawing/2014/main" id="{BA585F2C-8CB1-0FF4-5663-1241D3CD76D6}"/>
              </a:ext>
            </a:extLst>
          </p:cNvPr>
          <p:cNvSpPr>
            <a:spLocks noGrp="1"/>
          </p:cNvSpPr>
          <p:nvPr>
            <p:ph idx="1"/>
          </p:nvPr>
        </p:nvSpPr>
        <p:spPr/>
        <p:txBody>
          <a:bodyPr/>
          <a:lstStyle/>
          <a:p>
            <a:r>
              <a:rPr lang="en-IN" dirty="0"/>
              <a:t>Features of Random forest</a:t>
            </a:r>
          </a:p>
          <a:p>
            <a:r>
              <a:rPr lang="en-IN" dirty="0"/>
              <a:t>Difference between random forest and decision trees</a:t>
            </a:r>
          </a:p>
        </p:txBody>
      </p:sp>
    </p:spTree>
    <p:extLst>
      <p:ext uri="{BB962C8B-B14F-4D97-AF65-F5344CB8AC3E}">
        <p14:creationId xmlns:p14="http://schemas.microsoft.com/office/powerpoint/2010/main" val="22667872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81015-154B-D634-E9F8-4E545AFF4B50}"/>
              </a:ext>
            </a:extLst>
          </p:cNvPr>
          <p:cNvSpPr>
            <a:spLocks noGrp="1"/>
          </p:cNvSpPr>
          <p:nvPr>
            <p:ph type="title"/>
          </p:nvPr>
        </p:nvSpPr>
        <p:spPr/>
        <p:txBody>
          <a:bodyPr/>
          <a:lstStyle/>
          <a:p>
            <a:r>
              <a:rPr lang="en-IN" dirty="0"/>
              <a:t>UNSUPERVISED LEARNING</a:t>
            </a:r>
          </a:p>
        </p:txBody>
      </p:sp>
      <p:sp>
        <p:nvSpPr>
          <p:cNvPr id="3" name="Content Placeholder 2">
            <a:extLst>
              <a:ext uri="{FF2B5EF4-FFF2-40B4-BE49-F238E27FC236}">
                <a16:creationId xmlns:a16="http://schemas.microsoft.com/office/drawing/2014/main" id="{98263D11-21F2-396C-A169-3373B266791C}"/>
              </a:ext>
            </a:extLst>
          </p:cNvPr>
          <p:cNvSpPr>
            <a:spLocks noGrp="1"/>
          </p:cNvSpPr>
          <p:nvPr>
            <p:ph idx="1"/>
          </p:nvPr>
        </p:nvSpPr>
        <p:spPr/>
        <p:txBody>
          <a:bodyPr/>
          <a:lstStyle/>
          <a:p>
            <a:endParaRPr lang="en-IN" dirty="0"/>
          </a:p>
        </p:txBody>
      </p:sp>
      <p:sp>
        <p:nvSpPr>
          <p:cNvPr id="5" name="TextBox 4">
            <a:extLst>
              <a:ext uri="{FF2B5EF4-FFF2-40B4-BE49-F238E27FC236}">
                <a16:creationId xmlns:a16="http://schemas.microsoft.com/office/drawing/2014/main" id="{17CE9E84-39C7-F86B-93C3-4D479CE0DD16}"/>
              </a:ext>
            </a:extLst>
          </p:cNvPr>
          <p:cNvSpPr txBox="1"/>
          <p:nvPr/>
        </p:nvSpPr>
        <p:spPr>
          <a:xfrm>
            <a:off x="838200" y="2831294"/>
            <a:ext cx="8229600" cy="1569660"/>
          </a:xfrm>
          <a:prstGeom prst="rect">
            <a:avLst/>
          </a:prstGeom>
          <a:noFill/>
        </p:spPr>
        <p:txBody>
          <a:bodyPr wrap="square">
            <a:spAutoFit/>
          </a:bodyPr>
          <a:lstStyle/>
          <a:p>
            <a:r>
              <a:rPr lang="en-US" sz="3200" b="0" i="0" dirty="0">
                <a:solidFill>
                  <a:srgbClr val="292929"/>
                </a:solidFill>
                <a:effectLst/>
                <a:latin typeface="charter"/>
              </a:rPr>
              <a:t>No labels are given to the learning algorithm, leaving it on its own to find structure in its input. Unsupervised learning can be a goal in itself</a:t>
            </a:r>
            <a:endParaRPr lang="en-IN" sz="3200" dirty="0"/>
          </a:p>
        </p:txBody>
      </p:sp>
    </p:spTree>
    <p:extLst>
      <p:ext uri="{BB962C8B-B14F-4D97-AF65-F5344CB8AC3E}">
        <p14:creationId xmlns:p14="http://schemas.microsoft.com/office/powerpoint/2010/main" val="11476913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B2EDE-1C48-0FEE-D9A0-42EABE3B6D80}"/>
              </a:ext>
            </a:extLst>
          </p:cNvPr>
          <p:cNvSpPr>
            <a:spLocks noGrp="1"/>
          </p:cNvSpPr>
          <p:nvPr>
            <p:ph type="title"/>
          </p:nvPr>
        </p:nvSpPr>
        <p:spPr/>
        <p:txBody>
          <a:bodyPr/>
          <a:lstStyle/>
          <a:p>
            <a:r>
              <a:rPr lang="en-IN" dirty="0"/>
              <a:t>TYPES</a:t>
            </a:r>
          </a:p>
        </p:txBody>
      </p:sp>
      <p:sp>
        <p:nvSpPr>
          <p:cNvPr id="3" name="Content Placeholder 2">
            <a:extLst>
              <a:ext uri="{FF2B5EF4-FFF2-40B4-BE49-F238E27FC236}">
                <a16:creationId xmlns:a16="http://schemas.microsoft.com/office/drawing/2014/main" id="{4783D096-AC9B-8217-810B-9C5B5A5D342B}"/>
              </a:ext>
            </a:extLst>
          </p:cNvPr>
          <p:cNvSpPr>
            <a:spLocks noGrp="1"/>
          </p:cNvSpPr>
          <p:nvPr>
            <p:ph idx="1"/>
          </p:nvPr>
        </p:nvSpPr>
        <p:spPr/>
        <p:txBody>
          <a:bodyPr/>
          <a:lstStyle/>
          <a:p>
            <a:r>
              <a:rPr lang="en-IN" dirty="0"/>
              <a:t>Clustering</a:t>
            </a:r>
          </a:p>
          <a:p>
            <a:r>
              <a:rPr lang="en-IN" dirty="0"/>
              <a:t>Association</a:t>
            </a:r>
          </a:p>
        </p:txBody>
      </p:sp>
    </p:spTree>
    <p:extLst>
      <p:ext uri="{BB962C8B-B14F-4D97-AF65-F5344CB8AC3E}">
        <p14:creationId xmlns:p14="http://schemas.microsoft.com/office/powerpoint/2010/main" val="33260942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EE809-4E86-BE55-36E7-7120EDB7A8BB}"/>
              </a:ext>
            </a:extLst>
          </p:cNvPr>
          <p:cNvSpPr>
            <a:spLocks noGrp="1"/>
          </p:cNvSpPr>
          <p:nvPr>
            <p:ph type="title"/>
          </p:nvPr>
        </p:nvSpPr>
        <p:spPr/>
        <p:txBody>
          <a:bodyPr/>
          <a:lstStyle/>
          <a:p>
            <a:r>
              <a:rPr lang="en-IN" dirty="0"/>
              <a:t>clustering</a:t>
            </a:r>
          </a:p>
        </p:txBody>
      </p:sp>
      <p:sp>
        <p:nvSpPr>
          <p:cNvPr id="3" name="Content Placeholder 2">
            <a:extLst>
              <a:ext uri="{FF2B5EF4-FFF2-40B4-BE49-F238E27FC236}">
                <a16:creationId xmlns:a16="http://schemas.microsoft.com/office/drawing/2014/main" id="{BE8C2BB6-4B7C-C637-CDA0-9B998F32D6A7}"/>
              </a:ext>
            </a:extLst>
          </p:cNvPr>
          <p:cNvSpPr>
            <a:spLocks noGrp="1"/>
          </p:cNvSpPr>
          <p:nvPr>
            <p:ph idx="1"/>
          </p:nvPr>
        </p:nvSpPr>
        <p:spPr/>
        <p:txBody>
          <a:bodyPr/>
          <a:lstStyle/>
          <a:p>
            <a:r>
              <a:rPr lang="en-US" b="1" i="0" dirty="0">
                <a:solidFill>
                  <a:srgbClr val="273239"/>
                </a:solidFill>
                <a:effectLst/>
                <a:latin typeface="urw-din"/>
              </a:rPr>
              <a:t>Clustering</a:t>
            </a:r>
            <a:r>
              <a:rPr lang="en-US" b="0" i="0" dirty="0">
                <a:solidFill>
                  <a:srgbClr val="273239"/>
                </a:solidFill>
                <a:effectLst/>
                <a:latin typeface="urw-din"/>
              </a:rPr>
              <a:t> is the task of dividing the population or data points into a number of groups such that data points in the same groups are more similar to other data points in the same group and dissimilar to the data points in other groups. It is basically a collection of objects on the basis of similarity and dissimilarity between them. </a:t>
            </a:r>
            <a:endParaRPr lang="en-IN" dirty="0"/>
          </a:p>
        </p:txBody>
      </p:sp>
    </p:spTree>
    <p:extLst>
      <p:ext uri="{BB962C8B-B14F-4D97-AF65-F5344CB8AC3E}">
        <p14:creationId xmlns:p14="http://schemas.microsoft.com/office/powerpoint/2010/main" val="23188365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236E2-5F6B-2EB4-6FC0-347CDC142A8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1E51746-A394-F537-DD70-78782B9DA40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443D11C-8C47-FF4B-9F8C-C0CF8E4A3BE7}"/>
              </a:ext>
            </a:extLst>
          </p:cNvPr>
          <p:cNvPicPr>
            <a:picLocks noChangeAspect="1"/>
          </p:cNvPicPr>
          <p:nvPr/>
        </p:nvPicPr>
        <p:blipFill>
          <a:blip r:embed="rId2"/>
          <a:stretch>
            <a:fillRect/>
          </a:stretch>
        </p:blipFill>
        <p:spPr>
          <a:xfrm>
            <a:off x="762000" y="1718161"/>
            <a:ext cx="7772399" cy="4525963"/>
          </a:xfrm>
          <a:prstGeom prst="rect">
            <a:avLst/>
          </a:prstGeom>
        </p:spPr>
      </p:pic>
    </p:spTree>
    <p:extLst>
      <p:ext uri="{BB962C8B-B14F-4D97-AF65-F5344CB8AC3E}">
        <p14:creationId xmlns:p14="http://schemas.microsoft.com/office/powerpoint/2010/main" val="29273124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3DADA-40F1-A2F9-A219-D93FF73C1263}"/>
              </a:ext>
            </a:extLst>
          </p:cNvPr>
          <p:cNvSpPr>
            <a:spLocks noGrp="1"/>
          </p:cNvSpPr>
          <p:nvPr>
            <p:ph type="title"/>
          </p:nvPr>
        </p:nvSpPr>
        <p:spPr>
          <a:xfrm>
            <a:off x="457200" y="274638"/>
            <a:ext cx="8229600" cy="334962"/>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AABB0877-D9AE-52F3-E8DE-2B0C0B558F58}"/>
              </a:ext>
            </a:extLst>
          </p:cNvPr>
          <p:cNvSpPr>
            <a:spLocks noGrp="1"/>
          </p:cNvSpPr>
          <p:nvPr>
            <p:ph idx="1"/>
          </p:nvPr>
        </p:nvSpPr>
        <p:spPr/>
        <p:txBody>
          <a:bodyPr/>
          <a:lstStyle/>
          <a:p>
            <a:endParaRPr lang="en-IN"/>
          </a:p>
        </p:txBody>
      </p:sp>
      <p:sp>
        <p:nvSpPr>
          <p:cNvPr id="5" name="TextBox 4">
            <a:extLst>
              <a:ext uri="{FF2B5EF4-FFF2-40B4-BE49-F238E27FC236}">
                <a16:creationId xmlns:a16="http://schemas.microsoft.com/office/drawing/2014/main" id="{E0B79DB5-3D17-DA7A-834E-15E43734FBEC}"/>
              </a:ext>
            </a:extLst>
          </p:cNvPr>
          <p:cNvSpPr txBox="1"/>
          <p:nvPr/>
        </p:nvSpPr>
        <p:spPr>
          <a:xfrm>
            <a:off x="609600" y="1446299"/>
            <a:ext cx="8077200" cy="4524315"/>
          </a:xfrm>
          <a:prstGeom prst="rect">
            <a:avLst/>
          </a:prstGeom>
          <a:noFill/>
        </p:spPr>
        <p:txBody>
          <a:bodyPr wrap="square">
            <a:spAutoFit/>
          </a:bodyPr>
          <a:lstStyle/>
          <a:p>
            <a:pPr algn="just"/>
            <a:r>
              <a:rPr lang="en-US" sz="2400" b="0" i="0" dirty="0">
                <a:solidFill>
                  <a:srgbClr val="333333"/>
                </a:solidFill>
                <a:effectLst/>
                <a:latin typeface="inter-regular"/>
              </a:rPr>
              <a:t>The clustering technique can be widely used in various tasks. Some most common uses of this technique are:</a:t>
            </a:r>
          </a:p>
          <a:p>
            <a:pPr algn="just">
              <a:buFont typeface="Arial" panose="020B0604020202020204" pitchFamily="34" charset="0"/>
              <a:buChar char="•"/>
            </a:pPr>
            <a:r>
              <a:rPr lang="en-US" sz="2400" b="0" i="0" dirty="0">
                <a:solidFill>
                  <a:srgbClr val="000000"/>
                </a:solidFill>
                <a:effectLst/>
                <a:latin typeface="inter-regular"/>
              </a:rPr>
              <a:t>Market Segmentation</a:t>
            </a:r>
          </a:p>
          <a:p>
            <a:pPr algn="just">
              <a:buFont typeface="Arial" panose="020B0604020202020204" pitchFamily="34" charset="0"/>
              <a:buChar char="•"/>
            </a:pPr>
            <a:r>
              <a:rPr lang="en-US" sz="2400" b="0" i="0" dirty="0">
                <a:solidFill>
                  <a:srgbClr val="000000"/>
                </a:solidFill>
                <a:effectLst/>
                <a:latin typeface="inter-regular"/>
              </a:rPr>
              <a:t>Statistical data analysis</a:t>
            </a:r>
          </a:p>
          <a:p>
            <a:pPr algn="just">
              <a:buFont typeface="Arial" panose="020B0604020202020204" pitchFamily="34" charset="0"/>
              <a:buChar char="•"/>
            </a:pPr>
            <a:r>
              <a:rPr lang="en-US" sz="2400" b="0" i="0" dirty="0">
                <a:solidFill>
                  <a:srgbClr val="000000"/>
                </a:solidFill>
                <a:effectLst/>
                <a:latin typeface="inter-regular"/>
              </a:rPr>
              <a:t>Social network analysis</a:t>
            </a:r>
          </a:p>
          <a:p>
            <a:pPr algn="just">
              <a:buFont typeface="Arial" panose="020B0604020202020204" pitchFamily="34" charset="0"/>
              <a:buChar char="•"/>
            </a:pPr>
            <a:r>
              <a:rPr lang="en-US" sz="2400" b="0" i="0" dirty="0">
                <a:solidFill>
                  <a:srgbClr val="000000"/>
                </a:solidFill>
                <a:effectLst/>
                <a:latin typeface="inter-regular"/>
              </a:rPr>
              <a:t>Image segmentation</a:t>
            </a:r>
          </a:p>
          <a:p>
            <a:pPr algn="just">
              <a:buFont typeface="Arial" panose="020B0604020202020204" pitchFamily="34" charset="0"/>
              <a:buChar char="•"/>
            </a:pPr>
            <a:r>
              <a:rPr lang="en-US" sz="2400" b="0" i="0" dirty="0">
                <a:solidFill>
                  <a:srgbClr val="000000"/>
                </a:solidFill>
                <a:effectLst/>
                <a:latin typeface="inter-regular"/>
              </a:rPr>
              <a:t>Anomaly detection, etc.</a:t>
            </a:r>
          </a:p>
          <a:p>
            <a:pPr algn="just"/>
            <a:r>
              <a:rPr lang="en-US" sz="2400" b="0" i="0" dirty="0">
                <a:solidFill>
                  <a:srgbClr val="333333"/>
                </a:solidFill>
                <a:effectLst/>
                <a:latin typeface="inter-regular"/>
              </a:rPr>
              <a:t>Apart from these general usages, it is used by the </a:t>
            </a:r>
            <a:r>
              <a:rPr lang="en-US" sz="2400" b="1" i="0" dirty="0">
                <a:solidFill>
                  <a:srgbClr val="333333"/>
                </a:solidFill>
                <a:effectLst/>
                <a:latin typeface="inter-bold"/>
              </a:rPr>
              <a:t>Amazon</a:t>
            </a:r>
            <a:r>
              <a:rPr lang="en-US" sz="2400" b="0" i="0" dirty="0">
                <a:solidFill>
                  <a:srgbClr val="333333"/>
                </a:solidFill>
                <a:effectLst/>
                <a:latin typeface="inter-regular"/>
              </a:rPr>
              <a:t> in its recommendation system to provide the recommendations as per the past search of products. </a:t>
            </a:r>
            <a:r>
              <a:rPr lang="en-US" sz="2400" b="1" i="0" dirty="0">
                <a:solidFill>
                  <a:srgbClr val="333333"/>
                </a:solidFill>
                <a:effectLst/>
                <a:latin typeface="inter-bold"/>
              </a:rPr>
              <a:t>Netflix</a:t>
            </a:r>
            <a:r>
              <a:rPr lang="en-US" sz="2400" b="0" i="0" dirty="0">
                <a:solidFill>
                  <a:srgbClr val="333333"/>
                </a:solidFill>
                <a:effectLst/>
                <a:latin typeface="inter-regular"/>
              </a:rPr>
              <a:t> also uses this technique to recommend the movies and web-series to its users as per the watch history.</a:t>
            </a:r>
          </a:p>
        </p:txBody>
      </p:sp>
    </p:spTree>
    <p:extLst>
      <p:ext uri="{BB962C8B-B14F-4D97-AF65-F5344CB8AC3E}">
        <p14:creationId xmlns:p14="http://schemas.microsoft.com/office/powerpoint/2010/main" val="8257453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39553-E4CC-733C-3BAC-0744178957C8}"/>
              </a:ext>
            </a:extLst>
          </p:cNvPr>
          <p:cNvSpPr>
            <a:spLocks noGrp="1"/>
          </p:cNvSpPr>
          <p:nvPr>
            <p:ph type="title"/>
          </p:nvPr>
        </p:nvSpPr>
        <p:spPr/>
        <p:txBody>
          <a:bodyPr>
            <a:normAutofit/>
          </a:bodyPr>
          <a:lstStyle/>
          <a:p>
            <a:r>
              <a:rPr lang="en-US" b="0" i="0" dirty="0">
                <a:solidFill>
                  <a:srgbClr val="610B38"/>
                </a:solidFill>
                <a:effectLst/>
                <a:latin typeface="erdana"/>
              </a:rPr>
              <a:t>Types of Clustering Methods</a:t>
            </a:r>
            <a:br>
              <a:rPr lang="en-US" b="0" i="0" dirty="0">
                <a:solidFill>
                  <a:srgbClr val="610B38"/>
                </a:solidFill>
                <a:effectLst/>
                <a:latin typeface="erdana"/>
              </a:rPr>
            </a:br>
            <a:endParaRPr lang="en-IN" dirty="0"/>
          </a:p>
        </p:txBody>
      </p:sp>
      <p:sp>
        <p:nvSpPr>
          <p:cNvPr id="3" name="Content Placeholder 2">
            <a:extLst>
              <a:ext uri="{FF2B5EF4-FFF2-40B4-BE49-F238E27FC236}">
                <a16:creationId xmlns:a16="http://schemas.microsoft.com/office/drawing/2014/main" id="{84BFBCA2-E264-5DCC-1C4A-C500440ADF07}"/>
              </a:ext>
            </a:extLst>
          </p:cNvPr>
          <p:cNvSpPr>
            <a:spLocks noGrp="1"/>
          </p:cNvSpPr>
          <p:nvPr>
            <p:ph idx="1"/>
          </p:nvPr>
        </p:nvSpPr>
        <p:spPr/>
        <p:txBody>
          <a:bodyPr/>
          <a:lstStyle/>
          <a:p>
            <a:endParaRPr lang="en-IN" dirty="0"/>
          </a:p>
        </p:txBody>
      </p:sp>
      <p:sp>
        <p:nvSpPr>
          <p:cNvPr id="5" name="TextBox 4">
            <a:extLst>
              <a:ext uri="{FF2B5EF4-FFF2-40B4-BE49-F238E27FC236}">
                <a16:creationId xmlns:a16="http://schemas.microsoft.com/office/drawing/2014/main" id="{F2A43390-7F7A-3F25-C863-44E5034431AC}"/>
              </a:ext>
            </a:extLst>
          </p:cNvPr>
          <p:cNvSpPr txBox="1"/>
          <p:nvPr/>
        </p:nvSpPr>
        <p:spPr>
          <a:xfrm>
            <a:off x="762000" y="2692794"/>
            <a:ext cx="7696200" cy="1815882"/>
          </a:xfrm>
          <a:prstGeom prst="rect">
            <a:avLst/>
          </a:prstGeom>
          <a:noFill/>
        </p:spPr>
        <p:txBody>
          <a:bodyPr wrap="square">
            <a:spAutoFit/>
          </a:bodyPr>
          <a:lstStyle/>
          <a:p>
            <a:pPr algn="just"/>
            <a:r>
              <a:rPr lang="en-US" sz="2800" b="0" i="0" dirty="0">
                <a:solidFill>
                  <a:srgbClr val="333333"/>
                </a:solidFill>
                <a:effectLst/>
                <a:latin typeface="inter-regular"/>
              </a:rPr>
              <a:t>The clustering methods are broadly divided into </a:t>
            </a:r>
            <a:r>
              <a:rPr lang="en-US" sz="2800" b="1" i="0" dirty="0">
                <a:solidFill>
                  <a:srgbClr val="333333"/>
                </a:solidFill>
                <a:effectLst/>
                <a:latin typeface="inter-bold"/>
              </a:rPr>
              <a:t>Hard clustering</a:t>
            </a:r>
            <a:r>
              <a:rPr lang="en-US" sz="2800" b="0" i="0" dirty="0">
                <a:solidFill>
                  <a:srgbClr val="333333"/>
                </a:solidFill>
                <a:effectLst/>
                <a:latin typeface="inter-regular"/>
              </a:rPr>
              <a:t> (datapoint belongs to only one group) and </a:t>
            </a:r>
            <a:r>
              <a:rPr lang="en-US" sz="2800" b="1" i="0" dirty="0">
                <a:solidFill>
                  <a:srgbClr val="333333"/>
                </a:solidFill>
                <a:effectLst/>
                <a:latin typeface="inter-bold"/>
              </a:rPr>
              <a:t>Soft Clustering</a:t>
            </a:r>
            <a:r>
              <a:rPr lang="en-US" sz="2800" b="0" i="0" dirty="0">
                <a:solidFill>
                  <a:srgbClr val="333333"/>
                </a:solidFill>
                <a:effectLst/>
                <a:latin typeface="inter-regular"/>
              </a:rPr>
              <a:t> (data points can belong to another group also).</a:t>
            </a:r>
          </a:p>
        </p:txBody>
      </p:sp>
    </p:spTree>
    <p:extLst>
      <p:ext uri="{BB962C8B-B14F-4D97-AF65-F5344CB8AC3E}">
        <p14:creationId xmlns:p14="http://schemas.microsoft.com/office/powerpoint/2010/main" val="21035992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0A9A1-333C-51AC-4E0F-F8F8971F134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253279E-E2BD-2C7F-C377-2A054E0C6D0C}"/>
              </a:ext>
            </a:extLst>
          </p:cNvPr>
          <p:cNvSpPr>
            <a:spLocks noGrp="1"/>
          </p:cNvSpPr>
          <p:nvPr>
            <p:ph idx="1"/>
          </p:nvPr>
        </p:nvSpPr>
        <p:spPr/>
        <p:txBody>
          <a:bodyPr/>
          <a:lstStyle/>
          <a:p>
            <a:pPr algn="just">
              <a:buFont typeface="+mj-lt"/>
              <a:buAutoNum type="arabicPeriod"/>
            </a:pPr>
            <a:r>
              <a:rPr lang="en-US" b="1" i="0" dirty="0">
                <a:solidFill>
                  <a:srgbClr val="000000"/>
                </a:solidFill>
                <a:effectLst/>
                <a:latin typeface="inter-bold"/>
              </a:rPr>
              <a:t>Partitioning Clustering</a:t>
            </a:r>
            <a:endParaRPr lang="en-US" b="0" i="0" dirty="0">
              <a:solidFill>
                <a:srgbClr val="000000"/>
              </a:solidFill>
              <a:effectLst/>
              <a:latin typeface="inter-regular"/>
            </a:endParaRPr>
          </a:p>
          <a:p>
            <a:pPr algn="just">
              <a:buFont typeface="+mj-lt"/>
              <a:buAutoNum type="arabicPeriod"/>
            </a:pPr>
            <a:r>
              <a:rPr lang="en-US" b="1" i="0" dirty="0">
                <a:solidFill>
                  <a:srgbClr val="000000"/>
                </a:solidFill>
                <a:effectLst/>
                <a:latin typeface="inter-bold"/>
              </a:rPr>
              <a:t>Density-Based Clustering</a:t>
            </a:r>
            <a:endParaRPr lang="en-US" b="0" i="0" dirty="0">
              <a:solidFill>
                <a:srgbClr val="000000"/>
              </a:solidFill>
              <a:effectLst/>
              <a:latin typeface="inter-regular"/>
            </a:endParaRPr>
          </a:p>
          <a:p>
            <a:pPr algn="just">
              <a:buFont typeface="+mj-lt"/>
              <a:buAutoNum type="arabicPeriod"/>
            </a:pPr>
            <a:r>
              <a:rPr lang="en-US" b="1" i="0" dirty="0">
                <a:solidFill>
                  <a:srgbClr val="000000"/>
                </a:solidFill>
                <a:effectLst/>
                <a:latin typeface="inter-bold"/>
              </a:rPr>
              <a:t>Distribution Model-Based Clustering</a:t>
            </a:r>
            <a:endParaRPr lang="en-US" b="0" i="0" dirty="0">
              <a:solidFill>
                <a:srgbClr val="000000"/>
              </a:solidFill>
              <a:effectLst/>
              <a:latin typeface="inter-regular"/>
            </a:endParaRPr>
          </a:p>
          <a:p>
            <a:pPr algn="just">
              <a:buFont typeface="+mj-lt"/>
              <a:buAutoNum type="arabicPeriod"/>
            </a:pPr>
            <a:r>
              <a:rPr lang="en-US" b="1" i="0" dirty="0">
                <a:solidFill>
                  <a:srgbClr val="000000"/>
                </a:solidFill>
                <a:effectLst/>
                <a:latin typeface="inter-bold"/>
              </a:rPr>
              <a:t>Hierarchical Clustering</a:t>
            </a:r>
            <a:endParaRPr lang="en-US" b="0" i="0" dirty="0">
              <a:solidFill>
                <a:srgbClr val="000000"/>
              </a:solidFill>
              <a:effectLst/>
              <a:latin typeface="inter-regular"/>
            </a:endParaRPr>
          </a:p>
          <a:p>
            <a:pPr algn="just">
              <a:buFont typeface="+mj-lt"/>
              <a:buAutoNum type="arabicPeriod"/>
            </a:pPr>
            <a:r>
              <a:rPr lang="en-US" b="1" i="0" dirty="0">
                <a:solidFill>
                  <a:srgbClr val="000000"/>
                </a:solidFill>
                <a:effectLst/>
                <a:latin typeface="inter-bold"/>
              </a:rPr>
              <a:t>Fuzzy Clustering</a:t>
            </a:r>
            <a:endParaRPr lang="en-US" b="0" i="0" dirty="0">
              <a:solidFill>
                <a:srgbClr val="000000"/>
              </a:solidFill>
              <a:effectLst/>
              <a:latin typeface="inter-regular"/>
            </a:endParaRPr>
          </a:p>
          <a:p>
            <a:endParaRPr lang="en-IN" dirty="0"/>
          </a:p>
        </p:txBody>
      </p:sp>
    </p:spTree>
    <p:extLst>
      <p:ext uri="{BB962C8B-B14F-4D97-AF65-F5344CB8AC3E}">
        <p14:creationId xmlns:p14="http://schemas.microsoft.com/office/powerpoint/2010/main" val="9481101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016D8-5C25-F67E-7596-B8C420771D3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D920463-A88E-0FAE-474C-2A5DA673D9B2}"/>
              </a:ext>
            </a:extLst>
          </p:cNvPr>
          <p:cNvSpPr>
            <a:spLocks noGrp="1"/>
          </p:cNvSpPr>
          <p:nvPr>
            <p:ph idx="1"/>
          </p:nvPr>
        </p:nvSpPr>
        <p:spPr/>
        <p:txBody>
          <a:bodyPr>
            <a:normAutofit/>
          </a:bodyPr>
          <a:lstStyle/>
          <a:p>
            <a:pPr algn="just"/>
            <a:r>
              <a:rPr lang="en-US" b="0" i="0" dirty="0">
                <a:solidFill>
                  <a:srgbClr val="610B4B"/>
                </a:solidFill>
                <a:effectLst/>
                <a:latin typeface="erdana"/>
              </a:rPr>
              <a:t>Partitioning Clustering</a:t>
            </a:r>
          </a:p>
          <a:p>
            <a:pPr algn="just"/>
            <a:r>
              <a:rPr lang="en-US" b="0" i="0" dirty="0">
                <a:solidFill>
                  <a:srgbClr val="333333"/>
                </a:solidFill>
                <a:effectLst/>
                <a:latin typeface="inter-regular"/>
              </a:rPr>
              <a:t>It is a type of clustering that divides the data into non-hierarchical groups. It is also known as the </a:t>
            </a:r>
            <a:r>
              <a:rPr lang="en-US" b="1" i="0" dirty="0">
                <a:solidFill>
                  <a:srgbClr val="333333"/>
                </a:solidFill>
                <a:effectLst/>
                <a:latin typeface="inter-bold"/>
              </a:rPr>
              <a:t>centroid-based method</a:t>
            </a:r>
            <a:r>
              <a:rPr lang="en-US" b="0" i="0" dirty="0">
                <a:solidFill>
                  <a:srgbClr val="333333"/>
                </a:solidFill>
                <a:effectLst/>
                <a:latin typeface="inter-regular"/>
              </a:rPr>
              <a:t>. The most common example of partitioning clustering is the </a:t>
            </a:r>
            <a:r>
              <a:rPr lang="en-US" b="1" i="0" u="none" strike="noStrike" dirty="0">
                <a:solidFill>
                  <a:srgbClr val="008000"/>
                </a:solidFill>
                <a:effectLst/>
                <a:latin typeface="inter-bold"/>
                <a:hlinkClick r:id="rId2"/>
              </a:rPr>
              <a:t>K-Means Clustering algorithm</a:t>
            </a:r>
            <a:r>
              <a:rPr lang="en-US" b="0" i="0" dirty="0">
                <a:solidFill>
                  <a:srgbClr val="333333"/>
                </a:solidFill>
                <a:effectLst/>
                <a:latin typeface="inter-regular"/>
              </a:rPr>
              <a:t>.</a:t>
            </a:r>
          </a:p>
          <a:p>
            <a:pPr algn="just"/>
            <a:r>
              <a:rPr lang="en-US" b="0" i="0" dirty="0">
                <a:solidFill>
                  <a:srgbClr val="333333"/>
                </a:solidFill>
                <a:effectLst/>
                <a:latin typeface="inter-regular"/>
              </a:rPr>
              <a:t>In this type, the dataset is divided into a set of k groups, where K is used to define the number of pre-defined groups. The cluster center is created in such a way that the distance between the data points of one cluster is minimum as compared to another cluster centroid.</a:t>
            </a:r>
          </a:p>
          <a:p>
            <a:endParaRPr lang="en-IN" dirty="0"/>
          </a:p>
        </p:txBody>
      </p:sp>
    </p:spTree>
    <p:extLst>
      <p:ext uri="{BB962C8B-B14F-4D97-AF65-F5344CB8AC3E}">
        <p14:creationId xmlns:p14="http://schemas.microsoft.com/office/powerpoint/2010/main" val="20173549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20D7D-7920-44D3-3264-08AB6E51F31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8B52965-BB54-1801-C3B7-BC17977D64F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BEAB040-F9E5-1DFF-0888-8D198D9CEA5A}"/>
              </a:ext>
            </a:extLst>
          </p:cNvPr>
          <p:cNvPicPr>
            <a:picLocks noChangeAspect="1"/>
          </p:cNvPicPr>
          <p:nvPr/>
        </p:nvPicPr>
        <p:blipFill>
          <a:blip r:embed="rId2"/>
          <a:stretch>
            <a:fillRect/>
          </a:stretch>
        </p:blipFill>
        <p:spPr>
          <a:xfrm>
            <a:off x="1143001" y="1767695"/>
            <a:ext cx="6705600" cy="4525963"/>
          </a:xfrm>
          <a:prstGeom prst="rect">
            <a:avLst/>
          </a:prstGeom>
        </p:spPr>
      </p:pic>
    </p:spTree>
    <p:extLst>
      <p:ext uri="{BB962C8B-B14F-4D97-AF65-F5344CB8AC3E}">
        <p14:creationId xmlns:p14="http://schemas.microsoft.com/office/powerpoint/2010/main" val="48338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58D57-2462-D06E-6AC5-EA971828EECC}"/>
              </a:ext>
            </a:extLst>
          </p:cNvPr>
          <p:cNvSpPr>
            <a:spLocks noGrp="1"/>
          </p:cNvSpPr>
          <p:nvPr>
            <p:ph type="title"/>
          </p:nvPr>
        </p:nvSpPr>
        <p:spPr>
          <a:xfrm>
            <a:off x="685800" y="533400"/>
            <a:ext cx="7202456" cy="440352"/>
          </a:xfrm>
        </p:spPr>
        <p:txBody>
          <a:bodyPr>
            <a:normAutofit fontScale="90000"/>
          </a:bodyPr>
          <a:lstStyle/>
          <a:p>
            <a:r>
              <a:rPr lang="en-IN" dirty="0"/>
              <a:t>Supervised learning</a:t>
            </a:r>
          </a:p>
        </p:txBody>
      </p:sp>
      <p:sp>
        <p:nvSpPr>
          <p:cNvPr id="3" name="Content Placeholder 2">
            <a:extLst>
              <a:ext uri="{FF2B5EF4-FFF2-40B4-BE49-F238E27FC236}">
                <a16:creationId xmlns:a16="http://schemas.microsoft.com/office/drawing/2014/main" id="{69FCB367-5D98-F4EF-9CC0-092A9B00B4BD}"/>
              </a:ext>
            </a:extLst>
          </p:cNvPr>
          <p:cNvSpPr>
            <a:spLocks noGrp="1"/>
          </p:cNvSpPr>
          <p:nvPr>
            <p:ph idx="1"/>
          </p:nvPr>
        </p:nvSpPr>
        <p:spPr>
          <a:xfrm>
            <a:off x="533400" y="1066800"/>
            <a:ext cx="8610600" cy="3886200"/>
          </a:xfrm>
        </p:spPr>
        <p:txBody>
          <a:bodyPr>
            <a:normAutofit fontScale="92500" lnSpcReduction="10000"/>
          </a:bodyPr>
          <a:lstStyle/>
          <a:p>
            <a:r>
              <a:rPr lang="en-US" dirty="0">
                <a:solidFill>
                  <a:srgbClr val="273239"/>
                </a:solidFill>
                <a:latin typeface="urw-din"/>
              </a:rPr>
              <a:t>Now suppose after training the data, you have given a new separate fruit, say Banana from the basket, and asked to identify it. </a:t>
            </a:r>
            <a:endParaRPr lang="en-US" dirty="0" smtClean="0">
              <a:solidFill>
                <a:srgbClr val="273239"/>
              </a:solidFill>
              <a:latin typeface="urw-din"/>
            </a:endParaRPr>
          </a:p>
          <a:p>
            <a:pPr fontAlgn="base"/>
            <a:r>
              <a:rPr lang="en-US" dirty="0"/>
              <a:t>Since the machine has already learned the things from previous data and this time has to use it wisely. It will first classify the fruit with its shape and color and would confirm the fruit name as BANANA and put it in the Banana category. Thus the machine learns the things from training data(basket containing fruits) and then applies the knowledge to test data(new fruit). </a:t>
            </a:r>
          </a:p>
          <a:p>
            <a:pPr fontAlgn="base"/>
            <a:r>
              <a:rPr lang="en-US" dirty="0"/>
              <a:t>Supervised learning is classified into two categories of algorithms: </a:t>
            </a:r>
          </a:p>
          <a:p>
            <a:pPr fontAlgn="base"/>
            <a:r>
              <a:rPr lang="en-US" b="1" dirty="0"/>
              <a:t>Classification</a:t>
            </a:r>
            <a:r>
              <a:rPr lang="en-US" dirty="0"/>
              <a:t>: A classification problem is when the output variable is a category, such as “Red” or “blue” , “disease” or “no disease”.</a:t>
            </a:r>
          </a:p>
          <a:p>
            <a:pPr fontAlgn="base"/>
            <a:r>
              <a:rPr lang="en-US" b="1" dirty="0"/>
              <a:t>Regression</a:t>
            </a:r>
            <a:r>
              <a:rPr lang="en-US" dirty="0"/>
              <a:t>: A regression problem is when the output variable is a real value, such as “dollars” or “weight”.</a:t>
            </a:r>
          </a:p>
          <a:p>
            <a:pPr fontAlgn="base"/>
            <a:r>
              <a:rPr lang="en-US" dirty="0"/>
              <a:t>Supervised learning deals with or learns with “labeled” data. This implies that some data is already tagged with the correct answer.</a:t>
            </a:r>
          </a:p>
          <a:p>
            <a:endParaRPr lang="en-US" dirty="0"/>
          </a:p>
        </p:txBody>
      </p:sp>
      <p:pic>
        <p:nvPicPr>
          <p:cNvPr id="2050" name="Picture 2" descr="https://media.geeksforgeeks.org/wp-content/uploads/banan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0" y="4724400"/>
            <a:ext cx="2812256" cy="2146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429815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AD4A7-D465-8CA0-49A0-C499CBB53879}"/>
              </a:ext>
            </a:extLst>
          </p:cNvPr>
          <p:cNvSpPr>
            <a:spLocks noGrp="1"/>
          </p:cNvSpPr>
          <p:nvPr>
            <p:ph type="title"/>
          </p:nvPr>
        </p:nvSpPr>
        <p:spPr/>
        <p:txBody>
          <a:bodyPr>
            <a:normAutofit/>
          </a:bodyPr>
          <a:lstStyle/>
          <a:p>
            <a:r>
              <a:rPr lang="en-US" b="0" i="0" dirty="0">
                <a:solidFill>
                  <a:srgbClr val="610B4B"/>
                </a:solidFill>
                <a:effectLst/>
                <a:latin typeface="erdana"/>
              </a:rPr>
              <a:t>Density-Based Clustering</a:t>
            </a:r>
            <a:br>
              <a:rPr lang="en-US" b="0" i="0" dirty="0">
                <a:solidFill>
                  <a:srgbClr val="610B4B"/>
                </a:solidFill>
                <a:effectLst/>
                <a:latin typeface="erdana"/>
              </a:rPr>
            </a:br>
            <a:endParaRPr lang="en-IN" dirty="0"/>
          </a:p>
        </p:txBody>
      </p:sp>
      <p:sp>
        <p:nvSpPr>
          <p:cNvPr id="3" name="Content Placeholder 2">
            <a:extLst>
              <a:ext uri="{FF2B5EF4-FFF2-40B4-BE49-F238E27FC236}">
                <a16:creationId xmlns:a16="http://schemas.microsoft.com/office/drawing/2014/main" id="{74B5A4FB-34C9-4E75-6636-14DC14465BC3}"/>
              </a:ext>
            </a:extLst>
          </p:cNvPr>
          <p:cNvSpPr>
            <a:spLocks noGrp="1"/>
          </p:cNvSpPr>
          <p:nvPr>
            <p:ph idx="1"/>
          </p:nvPr>
        </p:nvSpPr>
        <p:spPr>
          <a:xfrm>
            <a:off x="457200" y="838200"/>
            <a:ext cx="8229600" cy="5287963"/>
          </a:xfrm>
        </p:spPr>
        <p:txBody>
          <a:bodyPr/>
          <a:lstStyle/>
          <a:p>
            <a:pPr algn="just"/>
            <a:r>
              <a:rPr lang="en-US" b="0" i="0" dirty="0">
                <a:solidFill>
                  <a:srgbClr val="333333"/>
                </a:solidFill>
                <a:effectLst/>
                <a:latin typeface="inter-regular"/>
              </a:rPr>
              <a:t>The density-based clustering method connects the highly-dense areas into clusters, and the arbitrarily shaped distributions are formed as long as the dense region can be connected. </a:t>
            </a:r>
          </a:p>
          <a:p>
            <a:endParaRPr lang="en-IN" dirty="0"/>
          </a:p>
        </p:txBody>
      </p:sp>
      <p:pic>
        <p:nvPicPr>
          <p:cNvPr id="5" name="Picture 4">
            <a:extLst>
              <a:ext uri="{FF2B5EF4-FFF2-40B4-BE49-F238E27FC236}">
                <a16:creationId xmlns:a16="http://schemas.microsoft.com/office/drawing/2014/main" id="{B3249FEA-3AA5-200E-AABF-A351E051BBA6}"/>
              </a:ext>
            </a:extLst>
          </p:cNvPr>
          <p:cNvPicPr>
            <a:picLocks noChangeAspect="1"/>
          </p:cNvPicPr>
          <p:nvPr/>
        </p:nvPicPr>
        <p:blipFill>
          <a:blip r:embed="rId2"/>
          <a:stretch>
            <a:fillRect/>
          </a:stretch>
        </p:blipFill>
        <p:spPr>
          <a:xfrm>
            <a:off x="2133600" y="3200400"/>
            <a:ext cx="3993226" cy="3063505"/>
          </a:xfrm>
          <a:prstGeom prst="rect">
            <a:avLst/>
          </a:prstGeom>
        </p:spPr>
      </p:pic>
    </p:spTree>
    <p:extLst>
      <p:ext uri="{BB962C8B-B14F-4D97-AF65-F5344CB8AC3E}">
        <p14:creationId xmlns:p14="http://schemas.microsoft.com/office/powerpoint/2010/main" val="22994121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4C2C0-DEA1-2AEB-B31C-E079DA193EA6}"/>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5674F8D-50DB-3041-E945-DF68BD999639}"/>
              </a:ext>
            </a:extLst>
          </p:cNvPr>
          <p:cNvPicPr>
            <a:picLocks noGrp="1" noChangeAspect="1"/>
          </p:cNvPicPr>
          <p:nvPr>
            <p:ph idx="1"/>
          </p:nvPr>
        </p:nvPicPr>
        <p:blipFill>
          <a:blip r:embed="rId2"/>
          <a:stretch>
            <a:fillRect/>
          </a:stretch>
        </p:blipFill>
        <p:spPr>
          <a:xfrm>
            <a:off x="304800" y="1905000"/>
            <a:ext cx="8001000" cy="4419600"/>
          </a:xfrm>
        </p:spPr>
      </p:pic>
    </p:spTree>
    <p:extLst>
      <p:ext uri="{BB962C8B-B14F-4D97-AF65-F5344CB8AC3E}">
        <p14:creationId xmlns:p14="http://schemas.microsoft.com/office/powerpoint/2010/main" val="40351940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E048F-22D7-BF40-788B-75F1FF0AAE81}"/>
              </a:ext>
            </a:extLst>
          </p:cNvPr>
          <p:cNvSpPr>
            <a:spLocks noGrp="1"/>
          </p:cNvSpPr>
          <p:nvPr>
            <p:ph type="title"/>
          </p:nvPr>
        </p:nvSpPr>
        <p:spPr>
          <a:xfrm>
            <a:off x="457200" y="274638"/>
            <a:ext cx="8229600" cy="792162"/>
          </a:xfrm>
        </p:spPr>
        <p:txBody>
          <a:bodyPr/>
          <a:lstStyle/>
          <a:p>
            <a:r>
              <a:rPr lang="en-IN" dirty="0"/>
              <a:t>Example of k means</a:t>
            </a:r>
          </a:p>
        </p:txBody>
      </p:sp>
      <p:sp>
        <p:nvSpPr>
          <p:cNvPr id="9" name="Content Placeholder 8">
            <a:extLst>
              <a:ext uri="{FF2B5EF4-FFF2-40B4-BE49-F238E27FC236}">
                <a16:creationId xmlns:a16="http://schemas.microsoft.com/office/drawing/2014/main" id="{EC64A44C-2931-B1FC-C22B-3DA893A0497D}"/>
              </a:ext>
            </a:extLst>
          </p:cNvPr>
          <p:cNvSpPr>
            <a:spLocks noGrp="1"/>
          </p:cNvSpPr>
          <p:nvPr>
            <p:ph idx="1"/>
          </p:nvPr>
        </p:nvSpPr>
        <p:spPr/>
        <p:txBody>
          <a:bodyPr/>
          <a:lstStyle/>
          <a:p>
            <a:endParaRPr lang="en-IN" dirty="0"/>
          </a:p>
        </p:txBody>
      </p:sp>
      <p:sp>
        <p:nvSpPr>
          <p:cNvPr id="5" name="TextBox 4">
            <a:extLst>
              <a:ext uri="{FF2B5EF4-FFF2-40B4-BE49-F238E27FC236}">
                <a16:creationId xmlns:a16="http://schemas.microsoft.com/office/drawing/2014/main" id="{2BA233D3-9C4C-03D0-F86B-E632E439CC0F}"/>
              </a:ext>
            </a:extLst>
          </p:cNvPr>
          <p:cNvSpPr txBox="1"/>
          <p:nvPr/>
        </p:nvSpPr>
        <p:spPr>
          <a:xfrm>
            <a:off x="1066800" y="2138797"/>
            <a:ext cx="7467600" cy="523220"/>
          </a:xfrm>
          <a:prstGeom prst="rect">
            <a:avLst/>
          </a:prstGeom>
          <a:noFill/>
        </p:spPr>
        <p:txBody>
          <a:bodyPr wrap="square">
            <a:spAutoFit/>
          </a:bodyPr>
          <a:lstStyle/>
          <a:p>
            <a:pPr algn="just" fontAlgn="base"/>
            <a:r>
              <a:rPr lang="en-US" sz="2800" b="0" i="0" dirty="0">
                <a:solidFill>
                  <a:srgbClr val="273239"/>
                </a:solidFill>
                <a:effectLst/>
                <a:latin typeface="urw-din"/>
              </a:rPr>
              <a:t> </a:t>
            </a:r>
          </a:p>
        </p:txBody>
      </p:sp>
      <p:pic>
        <p:nvPicPr>
          <p:cNvPr id="11" name="Picture 10">
            <a:extLst>
              <a:ext uri="{FF2B5EF4-FFF2-40B4-BE49-F238E27FC236}">
                <a16:creationId xmlns:a16="http://schemas.microsoft.com/office/drawing/2014/main" id="{D1D611DC-ECB7-8813-79D8-2248C61C5E61}"/>
              </a:ext>
            </a:extLst>
          </p:cNvPr>
          <p:cNvPicPr>
            <a:picLocks noChangeAspect="1"/>
          </p:cNvPicPr>
          <p:nvPr/>
        </p:nvPicPr>
        <p:blipFill>
          <a:blip r:embed="rId2"/>
          <a:stretch>
            <a:fillRect/>
          </a:stretch>
        </p:blipFill>
        <p:spPr>
          <a:xfrm>
            <a:off x="3162178" y="1554317"/>
            <a:ext cx="2819644" cy="4525963"/>
          </a:xfrm>
          <a:prstGeom prst="rect">
            <a:avLst/>
          </a:prstGeom>
        </p:spPr>
      </p:pic>
    </p:spTree>
    <p:extLst>
      <p:ext uri="{BB962C8B-B14F-4D97-AF65-F5344CB8AC3E}">
        <p14:creationId xmlns:p14="http://schemas.microsoft.com/office/powerpoint/2010/main" val="24188807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70B7B-4C0B-F2F0-91A6-257A3D2EC82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E6864AC-D7B4-2CA9-BEFF-797DE902A035}"/>
              </a:ext>
            </a:extLst>
          </p:cNvPr>
          <p:cNvSpPr>
            <a:spLocks noGrp="1"/>
          </p:cNvSpPr>
          <p:nvPr>
            <p:ph idx="1"/>
          </p:nvPr>
        </p:nvSpPr>
        <p:spPr/>
        <p:txBody>
          <a:bodyPr/>
          <a:lstStyle/>
          <a:p>
            <a:endParaRPr lang="en-IN"/>
          </a:p>
        </p:txBody>
      </p:sp>
      <p:pic>
        <p:nvPicPr>
          <p:cNvPr id="6" name="Content Placeholder 6">
            <a:extLst>
              <a:ext uri="{FF2B5EF4-FFF2-40B4-BE49-F238E27FC236}">
                <a16:creationId xmlns:a16="http://schemas.microsoft.com/office/drawing/2014/main" id="{CCEDCB35-AA59-35E5-FC07-BC4B04069BF1}"/>
              </a:ext>
            </a:extLst>
          </p:cNvPr>
          <p:cNvPicPr>
            <a:picLocks noChangeAspect="1"/>
          </p:cNvPicPr>
          <p:nvPr/>
        </p:nvPicPr>
        <p:blipFill>
          <a:blip r:embed="rId2"/>
          <a:stretch>
            <a:fillRect/>
          </a:stretch>
        </p:blipFill>
        <p:spPr>
          <a:xfrm>
            <a:off x="762000" y="1600199"/>
            <a:ext cx="7121177" cy="4525963"/>
          </a:xfrm>
          <a:prstGeom prst="rect">
            <a:avLst/>
          </a:prstGeom>
        </p:spPr>
      </p:pic>
    </p:spTree>
    <p:extLst>
      <p:ext uri="{BB962C8B-B14F-4D97-AF65-F5344CB8AC3E}">
        <p14:creationId xmlns:p14="http://schemas.microsoft.com/office/powerpoint/2010/main" val="28702227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55D62-5BCD-C300-FA2B-411E50E7D99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431BA1A-F692-D589-5470-485E5E0F330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E1519B4-6E59-7CFC-2023-CE421900849C}"/>
              </a:ext>
            </a:extLst>
          </p:cNvPr>
          <p:cNvPicPr>
            <a:picLocks noChangeAspect="1"/>
          </p:cNvPicPr>
          <p:nvPr/>
        </p:nvPicPr>
        <p:blipFill>
          <a:blip r:embed="rId2"/>
          <a:stretch>
            <a:fillRect/>
          </a:stretch>
        </p:blipFill>
        <p:spPr>
          <a:xfrm>
            <a:off x="841686" y="1573368"/>
            <a:ext cx="7460627" cy="4446431"/>
          </a:xfrm>
          <a:prstGeom prst="rect">
            <a:avLst/>
          </a:prstGeom>
        </p:spPr>
      </p:pic>
    </p:spTree>
    <p:extLst>
      <p:ext uri="{BB962C8B-B14F-4D97-AF65-F5344CB8AC3E}">
        <p14:creationId xmlns:p14="http://schemas.microsoft.com/office/powerpoint/2010/main" val="16312005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76383-74F9-6284-AC32-C1B6BE86FCE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54D9BD7-7FA9-66C0-975E-49AA4E3B29F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AEB55F9-CB64-2386-8151-0A10E33C0F4B}"/>
              </a:ext>
            </a:extLst>
          </p:cNvPr>
          <p:cNvPicPr>
            <a:picLocks noChangeAspect="1"/>
          </p:cNvPicPr>
          <p:nvPr/>
        </p:nvPicPr>
        <p:blipFill>
          <a:blip r:embed="rId2"/>
          <a:stretch>
            <a:fillRect/>
          </a:stretch>
        </p:blipFill>
        <p:spPr>
          <a:xfrm>
            <a:off x="582584" y="1558127"/>
            <a:ext cx="7978831" cy="4750597"/>
          </a:xfrm>
          <a:prstGeom prst="rect">
            <a:avLst/>
          </a:prstGeom>
        </p:spPr>
      </p:pic>
    </p:spTree>
    <p:extLst>
      <p:ext uri="{BB962C8B-B14F-4D97-AF65-F5344CB8AC3E}">
        <p14:creationId xmlns:p14="http://schemas.microsoft.com/office/powerpoint/2010/main" val="16797503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ADA5D-E923-D94F-0FB8-8DDB535E127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A0A78A3-71C6-38EB-C89C-34C47A817AC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28BE763-B036-56AA-B020-67DEF8B6E249}"/>
              </a:ext>
            </a:extLst>
          </p:cNvPr>
          <p:cNvPicPr>
            <a:picLocks noChangeAspect="1"/>
          </p:cNvPicPr>
          <p:nvPr/>
        </p:nvPicPr>
        <p:blipFill>
          <a:blip r:embed="rId2"/>
          <a:stretch>
            <a:fillRect/>
          </a:stretch>
        </p:blipFill>
        <p:spPr>
          <a:xfrm>
            <a:off x="563532" y="1143000"/>
            <a:ext cx="8016935" cy="4983163"/>
          </a:xfrm>
          <a:prstGeom prst="rect">
            <a:avLst/>
          </a:prstGeom>
        </p:spPr>
      </p:pic>
    </p:spTree>
    <p:extLst>
      <p:ext uri="{BB962C8B-B14F-4D97-AF65-F5344CB8AC3E}">
        <p14:creationId xmlns:p14="http://schemas.microsoft.com/office/powerpoint/2010/main" val="25649387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B2562-F9A9-CBC4-28EB-9D7037D00A5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112B162-F9BE-6E7E-8565-A3EB6E70A22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831E61D-1727-0478-AD4F-65C1A3ECFFF4}"/>
              </a:ext>
            </a:extLst>
          </p:cNvPr>
          <p:cNvPicPr>
            <a:picLocks noChangeAspect="1"/>
          </p:cNvPicPr>
          <p:nvPr/>
        </p:nvPicPr>
        <p:blipFill>
          <a:blip r:embed="rId2"/>
          <a:stretch>
            <a:fillRect/>
          </a:stretch>
        </p:blipFill>
        <p:spPr>
          <a:xfrm>
            <a:off x="582584" y="1531455"/>
            <a:ext cx="7978831" cy="4525963"/>
          </a:xfrm>
          <a:prstGeom prst="rect">
            <a:avLst/>
          </a:prstGeom>
        </p:spPr>
      </p:pic>
    </p:spTree>
    <p:extLst>
      <p:ext uri="{BB962C8B-B14F-4D97-AF65-F5344CB8AC3E}">
        <p14:creationId xmlns:p14="http://schemas.microsoft.com/office/powerpoint/2010/main" val="323279910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10C24-A395-F1C5-5C7F-CB9D8D74BEF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8A43C92-3A60-2FC6-3B58-6DFD8D12895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A3C970A-0C65-9453-0E32-256EF4033A96}"/>
              </a:ext>
            </a:extLst>
          </p:cNvPr>
          <p:cNvPicPr>
            <a:picLocks noChangeAspect="1"/>
          </p:cNvPicPr>
          <p:nvPr/>
        </p:nvPicPr>
        <p:blipFill>
          <a:blip r:embed="rId2"/>
          <a:stretch>
            <a:fillRect/>
          </a:stretch>
        </p:blipFill>
        <p:spPr>
          <a:xfrm>
            <a:off x="457200" y="1417637"/>
            <a:ext cx="7566959" cy="4708525"/>
          </a:xfrm>
          <a:prstGeom prst="rect">
            <a:avLst/>
          </a:prstGeom>
        </p:spPr>
      </p:pic>
    </p:spTree>
    <p:extLst>
      <p:ext uri="{BB962C8B-B14F-4D97-AF65-F5344CB8AC3E}">
        <p14:creationId xmlns:p14="http://schemas.microsoft.com/office/powerpoint/2010/main" val="23536055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51E4F-8DD6-487B-BC40-9F530AE0DB60}"/>
              </a:ext>
            </a:extLst>
          </p:cNvPr>
          <p:cNvSpPr>
            <a:spLocks noGrp="1"/>
          </p:cNvSpPr>
          <p:nvPr>
            <p:ph type="title"/>
          </p:nvPr>
        </p:nvSpPr>
        <p:spPr/>
        <p:txBody>
          <a:bodyPr/>
          <a:lstStyle/>
          <a:p>
            <a:r>
              <a:rPr lang="en-IN" dirty="0"/>
              <a:t>Pros n cons</a:t>
            </a:r>
          </a:p>
        </p:txBody>
      </p:sp>
      <p:sp>
        <p:nvSpPr>
          <p:cNvPr id="3" name="Content Placeholder 2">
            <a:extLst>
              <a:ext uri="{FF2B5EF4-FFF2-40B4-BE49-F238E27FC236}">
                <a16:creationId xmlns:a16="http://schemas.microsoft.com/office/drawing/2014/main" id="{8AD7A928-3119-0E1E-7500-9FE226E5B30F}"/>
              </a:ext>
            </a:extLst>
          </p:cNvPr>
          <p:cNvSpPr>
            <a:spLocks noGrp="1"/>
          </p:cNvSpPr>
          <p:nvPr>
            <p:ph idx="1"/>
          </p:nvPr>
        </p:nvSpPr>
        <p:spPr>
          <a:xfrm>
            <a:off x="457200" y="1295400"/>
            <a:ext cx="8229600" cy="4830763"/>
          </a:xfrm>
        </p:spPr>
        <p:txBody>
          <a:bodyPr>
            <a:normAutofit/>
          </a:bodyPr>
          <a:lstStyle/>
          <a:p>
            <a:r>
              <a:rPr lang="en-IN" dirty="0"/>
              <a:t>Simple</a:t>
            </a:r>
          </a:p>
          <a:p>
            <a:r>
              <a:rPr lang="en-IN" dirty="0"/>
              <a:t>Flexible</a:t>
            </a:r>
          </a:p>
          <a:p>
            <a:r>
              <a:rPr lang="en-IN" dirty="0"/>
              <a:t>Suitable in large datasets</a:t>
            </a:r>
          </a:p>
          <a:p>
            <a:r>
              <a:rPr lang="en-IN" dirty="0"/>
              <a:t>Efficient</a:t>
            </a:r>
          </a:p>
          <a:p>
            <a:r>
              <a:rPr lang="en-IN" dirty="0"/>
              <a:t>Accuracy</a:t>
            </a:r>
          </a:p>
          <a:p>
            <a:pPr marL="0" indent="0">
              <a:buNone/>
            </a:pPr>
            <a:r>
              <a:rPr lang="en-IN" dirty="0"/>
              <a:t>Cons</a:t>
            </a:r>
          </a:p>
          <a:p>
            <a:r>
              <a:rPr lang="en-IN" dirty="0"/>
              <a:t>Handle numerical data only</a:t>
            </a:r>
          </a:p>
          <a:p>
            <a:r>
              <a:rPr lang="en-IN" dirty="0"/>
              <a:t>Specifying clusters earlier</a:t>
            </a:r>
          </a:p>
          <a:p>
            <a:r>
              <a:rPr lang="en-IN" dirty="0"/>
              <a:t>Prediction issue</a:t>
            </a:r>
          </a:p>
        </p:txBody>
      </p:sp>
    </p:spTree>
    <p:extLst>
      <p:ext uri="{BB962C8B-B14F-4D97-AF65-F5344CB8AC3E}">
        <p14:creationId xmlns:p14="http://schemas.microsoft.com/office/powerpoint/2010/main" val="11802363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1038</TotalTime>
  <Words>2046</Words>
  <Application>Microsoft Office PowerPoint</Application>
  <PresentationFormat>On-screen Show (4:3)</PresentationFormat>
  <Paragraphs>258</Paragraphs>
  <Slides>106</Slides>
  <Notes>0</Notes>
  <HiddenSlides>1</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106</vt:i4>
      </vt:variant>
    </vt:vector>
  </HeadingPairs>
  <TitlesOfParts>
    <vt:vector size="120" baseType="lpstr">
      <vt:lpstr>Arial</vt:lpstr>
      <vt:lpstr>Arial</vt:lpstr>
      <vt:lpstr>Calibri</vt:lpstr>
      <vt:lpstr>Calibri Light</vt:lpstr>
      <vt:lpstr>charter</vt:lpstr>
      <vt:lpstr>erdana</vt:lpstr>
      <vt:lpstr>Inter</vt:lpstr>
      <vt:lpstr>inter-bold</vt:lpstr>
      <vt:lpstr>inter-regular</vt:lpstr>
      <vt:lpstr>Open Sans</vt:lpstr>
      <vt:lpstr>Roboto</vt:lpstr>
      <vt:lpstr>Times New Roman</vt:lpstr>
      <vt:lpstr>urw-din</vt:lpstr>
      <vt:lpstr>Office Theme</vt:lpstr>
      <vt:lpstr>Module 5: MACHINE LEARNING</vt:lpstr>
      <vt:lpstr>PowerPoint Presentation</vt:lpstr>
      <vt:lpstr>WHAT IS ML?</vt:lpstr>
      <vt:lpstr>Features of ml</vt:lpstr>
      <vt:lpstr>TYPES OF MACHINE LEARNING</vt:lpstr>
      <vt:lpstr>TYPES OF MACHINE LEARNING</vt:lpstr>
      <vt:lpstr>Supervised learning</vt:lpstr>
      <vt:lpstr>Supervised learning</vt:lpstr>
      <vt:lpstr>Supervised learning</vt:lpstr>
      <vt:lpstr>Working of Supervised learning</vt:lpstr>
      <vt:lpstr>Types of supervised learning</vt:lpstr>
      <vt:lpstr>Types of supervised learning</vt:lpstr>
      <vt:lpstr>Regression</vt:lpstr>
      <vt:lpstr>LINEAR REGRESSION</vt:lpstr>
      <vt:lpstr>Applications of Linear Regression in Python</vt:lpstr>
      <vt:lpstr>Applications of Linear Regression in Python</vt:lpstr>
      <vt:lpstr>Applications of Linear Regression in Python</vt:lpstr>
      <vt:lpstr>Simple Linear Regression</vt:lpstr>
      <vt:lpstr>Regression Equation </vt:lpstr>
      <vt:lpstr>PowerPoint Presentation</vt:lpstr>
      <vt:lpstr>Least Square Method – Finding the best fit line      </vt:lpstr>
      <vt:lpstr>Problem solving</vt:lpstr>
      <vt:lpstr>PowerPoint Presentation</vt:lpstr>
      <vt:lpstr>PowerPoint Presentation</vt:lpstr>
      <vt:lpstr>PowerPoint Presentation</vt:lpstr>
      <vt:lpstr>PowerPoint Presentation</vt:lpstr>
      <vt:lpstr>Least Square Method – Implementation using Python for the implementation part, i will be using a dataset consisting of head size and brain weight of different people. </vt:lpstr>
      <vt:lpstr>MULTIPLE LINEAR REGRESSION</vt:lpstr>
      <vt:lpstr>Multiple Linear Regression</vt:lpstr>
      <vt:lpstr>Classification in Machine Learning</vt:lpstr>
      <vt:lpstr>Learners in Classification Problems</vt:lpstr>
      <vt:lpstr>Learners in Classification Problems</vt:lpstr>
      <vt:lpstr>PowerPoint Presentation</vt:lpstr>
      <vt:lpstr>Classification</vt:lpstr>
      <vt:lpstr>4 Types Of Classification Tasks In Machine Learning</vt:lpstr>
      <vt:lpstr>Binary Classification</vt:lpstr>
      <vt:lpstr>Binary Classification</vt:lpstr>
      <vt:lpstr>Multi-Class Classification</vt:lpstr>
      <vt:lpstr>Popular Classification Algorithms</vt:lpstr>
      <vt:lpstr>Multi-Class Classification</vt:lpstr>
      <vt:lpstr>Decision tree</vt:lpstr>
      <vt:lpstr>decision t r e e repre se nt ation </vt:lpstr>
      <vt:lpstr>- tree to decide whether a person can  play tennis or not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NAÏVE BAYES </vt:lpstr>
      <vt:lpstr>PowerPoint Presentation</vt:lpstr>
      <vt:lpstr>Example 1</vt:lpstr>
      <vt:lpstr>PowerPoint Presentation</vt:lpstr>
      <vt:lpstr>PowerPoint Presentation</vt:lpstr>
      <vt:lpstr>Assignment 1, 2 </vt:lpstr>
      <vt:lpstr>MULTI CLASS CLASSIFICATION</vt:lpstr>
      <vt:lpstr>KNN</vt:lpstr>
      <vt:lpstr>PowerPoint Presentation</vt:lpstr>
      <vt:lpstr>PowerPoint Presentation</vt:lpstr>
      <vt:lpstr>PowerPoint Presentation</vt:lpstr>
      <vt:lpstr>PowerPoint Presentation</vt:lpstr>
      <vt:lpstr>PowerPoint Presentation</vt:lpstr>
      <vt:lpstr>Random Forest Algorithm</vt:lpstr>
      <vt:lpstr>Bagging</vt:lpstr>
      <vt:lpstr>Bagging</vt:lpstr>
      <vt:lpstr>PowerPoint Presentation</vt:lpstr>
      <vt:lpstr>Assignment 3, 4</vt:lpstr>
      <vt:lpstr>UNSUPERVISED LEARNING</vt:lpstr>
      <vt:lpstr>TYPES</vt:lpstr>
      <vt:lpstr>clustering</vt:lpstr>
      <vt:lpstr>PowerPoint Presentation</vt:lpstr>
      <vt:lpstr>PowerPoint Presentation</vt:lpstr>
      <vt:lpstr>Types of Clustering Methods </vt:lpstr>
      <vt:lpstr>PowerPoint Presentation</vt:lpstr>
      <vt:lpstr>PowerPoint Presentation</vt:lpstr>
      <vt:lpstr>PowerPoint Presentation</vt:lpstr>
      <vt:lpstr>Density-Based Clustering </vt:lpstr>
      <vt:lpstr>PowerPoint Presentation</vt:lpstr>
      <vt:lpstr>Example of k means</vt:lpstr>
      <vt:lpstr>PowerPoint Presentation</vt:lpstr>
      <vt:lpstr>PowerPoint Presentation</vt:lpstr>
      <vt:lpstr>PowerPoint Presentation</vt:lpstr>
      <vt:lpstr>PowerPoint Presentation</vt:lpstr>
      <vt:lpstr>PowerPoint Presentation</vt:lpstr>
      <vt:lpstr>PowerPoint Presentation</vt:lpstr>
      <vt:lpstr>Pros n cons</vt:lpstr>
      <vt:lpstr>Assignment 5 n 6</vt:lpstr>
      <vt:lpstr>Reinforcement learning</vt:lpstr>
      <vt:lpstr>Example of RL</vt:lpstr>
      <vt:lpstr>PowerPoint Presentation</vt:lpstr>
      <vt:lpstr>Key Features of Reinforcement Learning </vt:lpstr>
      <vt:lpstr>Terms used in Reinforcement Learning </vt:lpstr>
      <vt:lpstr>PowerPoint Presentation</vt:lpstr>
    </vt:vector>
  </TitlesOfParts>
  <Company>Deftones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Dell</cp:lastModifiedBy>
  <cp:revision>27</cp:revision>
  <dcterms:created xsi:type="dcterms:W3CDTF">2022-08-31T13:58:02Z</dcterms:created>
  <dcterms:modified xsi:type="dcterms:W3CDTF">2022-09-26T04:55:55Z</dcterms:modified>
</cp:coreProperties>
</file>